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75" r:id="rId4"/>
    <p:sldId id="289" r:id="rId5"/>
    <p:sldId id="290" r:id="rId6"/>
    <p:sldId id="291" r:id="rId7"/>
    <p:sldId id="292" r:id="rId8"/>
    <p:sldId id="298" r:id="rId9"/>
    <p:sldId id="299" r:id="rId10"/>
    <p:sldId id="300" r:id="rId11"/>
    <p:sldId id="283" r:id="rId12"/>
    <p:sldId id="301" r:id="rId13"/>
    <p:sldId id="302" r:id="rId14"/>
    <p:sldId id="303" r:id="rId15"/>
    <p:sldId id="304" r:id="rId16"/>
    <p:sldId id="308" r:id="rId17"/>
    <p:sldId id="309" r:id="rId18"/>
    <p:sldId id="310" r:id="rId19"/>
    <p:sldId id="311" r:id="rId20"/>
    <p:sldId id="312" r:id="rId21"/>
    <p:sldId id="286" r:id="rId22"/>
    <p:sldId id="293" r:id="rId23"/>
    <p:sldId id="294" r:id="rId24"/>
    <p:sldId id="295" r:id="rId25"/>
    <p:sldId id="296" r:id="rId26"/>
    <p:sldId id="297" r:id="rId27"/>
    <p:sldId id="305" r:id="rId28"/>
    <p:sldId id="306" r:id="rId29"/>
    <p:sldId id="307" r:id="rId30"/>
  </p:sldIdLst>
  <p:sldSz cx="12192000" cy="6858000"/>
  <p:notesSz cx="6858000" cy="9144000"/>
  <p:embeddedFontLst>
    <p:embeddedFont>
      <p:font typeface="JetBrains Mono" panose="02000009000000000000" pitchFamily="49" charset="0"/>
      <p:regular r:id="rId33"/>
      <p:bold r:id="rId34"/>
      <p:italic r:id="rId35"/>
      <p:boldItalic r:id="rId36"/>
    </p:embeddedFont>
    <p:embeddedFont>
      <p:font typeface="等线" panose="02010600030101010101" pitchFamily="2" charset="-122"/>
      <p:regular r:id="rId37"/>
      <p:bold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B9BC3-BEA0-44A4-AFAB-29B1C763B0A8}" v="4" dt="2023-05-11T09:11:02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78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F Jian" userId="e2f60583d4c312d1" providerId="LiveId" clId="{09DB9BC3-BEA0-44A4-AFAB-29B1C763B0A8}"/>
    <pc:docChg chg="undo custSel modSld">
      <pc:chgData name="XF Jian" userId="e2f60583d4c312d1" providerId="LiveId" clId="{09DB9BC3-BEA0-44A4-AFAB-29B1C763B0A8}" dt="2023-05-11T09:11:06.075" v="69" actId="1076"/>
      <pc:docMkLst>
        <pc:docMk/>
      </pc:docMkLst>
      <pc:sldChg chg="modSp mod">
        <pc:chgData name="XF Jian" userId="e2f60583d4c312d1" providerId="LiveId" clId="{09DB9BC3-BEA0-44A4-AFAB-29B1C763B0A8}" dt="2023-05-11T09:04:00.260" v="63" actId="20577"/>
        <pc:sldMkLst>
          <pc:docMk/>
          <pc:sldMk cId="1404850273" sldId="289"/>
        </pc:sldMkLst>
        <pc:spChg chg="mod">
          <ac:chgData name="XF Jian" userId="e2f60583d4c312d1" providerId="LiveId" clId="{09DB9BC3-BEA0-44A4-AFAB-29B1C763B0A8}" dt="2023-05-11T09:04:00.260" v="63" actId="20577"/>
          <ac:spMkLst>
            <pc:docMk/>
            <pc:sldMk cId="1404850273" sldId="289"/>
            <ac:spMk id="3" creationId="{20CDADE4-97EC-9D87-7D06-A7E6F16F2CDF}"/>
          </ac:spMkLst>
        </pc:spChg>
      </pc:sldChg>
      <pc:sldChg chg="modSp mod">
        <pc:chgData name="XF Jian" userId="e2f60583d4c312d1" providerId="LiveId" clId="{09DB9BC3-BEA0-44A4-AFAB-29B1C763B0A8}" dt="2023-05-11T09:05:42.316" v="64" actId="14100"/>
        <pc:sldMkLst>
          <pc:docMk/>
          <pc:sldMk cId="2564305165" sldId="309"/>
        </pc:sldMkLst>
        <pc:spChg chg="mod">
          <ac:chgData name="XF Jian" userId="e2f60583d4c312d1" providerId="LiveId" clId="{09DB9BC3-BEA0-44A4-AFAB-29B1C763B0A8}" dt="2023-05-11T09:05:42.316" v="64" actId="14100"/>
          <ac:spMkLst>
            <pc:docMk/>
            <pc:sldMk cId="2564305165" sldId="309"/>
            <ac:spMk id="11" creationId="{00000000-0000-0000-0000-000000000000}"/>
          </ac:spMkLst>
        </pc:spChg>
      </pc:sldChg>
      <pc:sldChg chg="modSp mod">
        <pc:chgData name="XF Jian" userId="e2f60583d4c312d1" providerId="LiveId" clId="{09DB9BC3-BEA0-44A4-AFAB-29B1C763B0A8}" dt="2023-05-11T08:58:06.840" v="27" actId="6549"/>
        <pc:sldMkLst>
          <pc:docMk/>
          <pc:sldMk cId="1863171183" sldId="310"/>
        </pc:sldMkLst>
        <pc:spChg chg="mod">
          <ac:chgData name="XF Jian" userId="e2f60583d4c312d1" providerId="LiveId" clId="{09DB9BC3-BEA0-44A4-AFAB-29B1C763B0A8}" dt="2023-05-11T08:58:06.840" v="27" actId="6549"/>
          <ac:spMkLst>
            <pc:docMk/>
            <pc:sldMk cId="1863171183" sldId="310"/>
            <ac:spMk id="11" creationId="{00000000-0000-0000-0000-000000000000}"/>
          </ac:spMkLst>
        </pc:spChg>
      </pc:sldChg>
      <pc:sldChg chg="modAnim">
        <pc:chgData name="XF Jian" userId="e2f60583d4c312d1" providerId="LiveId" clId="{09DB9BC3-BEA0-44A4-AFAB-29B1C763B0A8}" dt="2023-05-11T09:10:27.457" v="67"/>
        <pc:sldMkLst>
          <pc:docMk/>
          <pc:sldMk cId="1767805314" sldId="311"/>
        </pc:sldMkLst>
      </pc:sldChg>
      <pc:sldChg chg="addSp modSp mod">
        <pc:chgData name="XF Jian" userId="e2f60583d4c312d1" providerId="LiveId" clId="{09DB9BC3-BEA0-44A4-AFAB-29B1C763B0A8}" dt="2023-05-11T09:11:06.075" v="69" actId="1076"/>
        <pc:sldMkLst>
          <pc:docMk/>
          <pc:sldMk cId="3761656996" sldId="312"/>
        </pc:sldMkLst>
        <pc:spChg chg="add mod">
          <ac:chgData name="XF Jian" userId="e2f60583d4c312d1" providerId="LiveId" clId="{09DB9BC3-BEA0-44A4-AFAB-29B1C763B0A8}" dt="2023-05-11T09:11:06.075" v="69" actId="1076"/>
          <ac:spMkLst>
            <pc:docMk/>
            <pc:sldMk cId="3761656996" sldId="312"/>
            <ac:spMk id="7" creationId="{AFA473BA-73A9-E951-8ADC-5457C507CC0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1EE48CB-146F-7D04-5B8D-4BA340FCE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EB75F0-6B9C-5FF6-969D-6960D99F88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1F131-A61C-418F-BFF3-45B9C4665966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E963C8-2209-F597-7381-D2529111E8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F4CE75-932A-5D45-E1D9-DC8FDADBE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CDA31-1238-426A-8D30-EB97AA58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6115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84A6F-5FF9-4651-87CB-4788DCA4C0A1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FE1B9-C821-4895-9C0F-9912F3B17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647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FE1B9-C821-4895-9C0F-9912F3B17D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73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FE1B9-C821-4895-9C0F-9912F3B17D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6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FE1B9-C821-4895-9C0F-9912F3B17D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01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FE1B9-C821-4895-9C0F-9912F3B17D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21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FE1B9-C821-4895-9C0F-9912F3B17D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79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FE1B9-C821-4895-9C0F-9912F3B17D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82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FE1B9-C821-4895-9C0F-9912F3B17D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74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953B7-0FB3-CBFE-7539-883AA9330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C96641-7375-D259-DBC3-B12325454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680B2E-F54C-C2A4-5EB5-782EBE79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A2C0-50F7-4A23-BA98-A984A3C1A9F6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FD97AB-417A-CD11-6824-B4A371E5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0E3E5F-E300-EA3C-015C-A354FC3F7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7F7D5-15BE-7AB9-039B-6C4493ED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DF648C-F261-3209-EAB0-BE128D3B3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FE5C82-8DCC-CE8C-A937-32A884C5B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E426-7FA9-4BFD-B989-D3DE00FE832B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5F01D-5E84-1AD8-8C4D-E28455FF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D60484-FE3F-8E41-6107-318426E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9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1DB643-D27D-D111-5A2C-E341EB842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09B924-46E7-0925-B451-965E97450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2C4C7-A61B-BA55-C9FC-670DC751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592C-6994-45B5-B555-7707C6538CCD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960F1-CD7F-E153-590A-2811B8FE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41FF11-8E20-8091-ABB5-6DC807C4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83074-CFE3-A91D-D4F0-9DDB7AB9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25" y="331847"/>
            <a:ext cx="5398698" cy="398403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C25E2-26CF-CAF3-FB12-5FBBBC12C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87CB6E-FB5C-252D-797C-31300A59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562B6-DE91-49A4-A777-6A3FC351DCB1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A43407-A135-DA93-8738-C014DEF3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31847"/>
            <a:ext cx="534838" cy="365125"/>
          </a:xfrm>
        </p:spPr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42C5398-B268-8E73-10CD-83C5415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1087" y="301746"/>
            <a:ext cx="2140788" cy="395226"/>
          </a:xfrm>
        </p:spPr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81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8CEFF-3063-590D-50E1-C5729641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723EB-A18F-92FA-64DC-C9F93868A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47697E-E79F-D513-167C-4B9514C0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1FA8-CE9B-47A1-B47F-1192080AD015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325F4E-B568-763C-88FF-845A3A8F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72F622-21EB-2A0F-C3B5-23D8924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AB8D7-E66B-9055-A8BB-4BA8D0E1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C77FC-0744-DDCD-D902-4FF21F457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DB7340-67BE-4FDA-6D83-0D9A5CE31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6C1497-5340-B510-18EF-A578E91C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5185-614C-45BC-B122-42446B71C3F6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4C3430-FAEB-7DD9-D017-52C75273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D5DF49-8D13-5F46-1610-ED28AF01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60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CCA87-CB1C-3661-6CDF-347B6FFC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9CBFF6-5BEF-C5B7-FFFD-44DBE1A7F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1E0573-5BD1-EA7E-1D09-19E533EEC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C1633E-25FF-623F-59D0-55DD75AB7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F36B70-5DFC-5D9D-262B-C703B54D3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780775B-8470-4261-D5B3-334CF95F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EEF1-A7D1-4E49-9D2E-72963ACDD522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11F96C-BF1A-B28B-8576-DDE42052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A04102-B7B0-073C-28CE-FDA3B423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70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0C046-FC2A-8BD4-DF98-F99A6397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3C76A6-89C8-877B-3857-46BC7647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BF67-B9FA-4E47-9E14-F81E9E25BC15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595B5A-8E3E-363B-C5BA-47BD071D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97A32E-E122-AFBF-A0C1-04B67D6B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79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706347-C41B-D416-23AF-1D247E65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9057-6585-47F2-B3D3-DE751508A632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B040EE-3057-E0B0-2565-C253F31D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6477AF-5CE5-DB57-70EE-A8CAC145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18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D29B-9D5F-CB8B-658B-2D16DC8D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8B1C-E8EB-B5AC-99EF-1A8FBC8C9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F5B928-C5BD-9C2B-E7A6-6E79C679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E8B8EF-D194-AD44-A510-3BCC348F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03F-22F5-4A15-8FCA-ED04DE79DC03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DE5FAE-A054-BCD3-29A0-11BFC6DD9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DD2348-951C-E695-C093-DAA41DFE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24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E8378-43B0-ACF1-4A83-B60D331DE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9324C4-39B3-1FEA-B87F-32AB5EDA7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183C51-0F73-2E0B-FC98-92A9AFB1D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B834B-B8C3-A37F-AF65-F587E26F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80E4-5447-4A3C-A082-2784E3138197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53ECFB-FCCA-E66C-358F-FD8DAB5D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section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A7995F-CA05-C6C6-DC9B-CB1A22E5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0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5787F6-28DE-076A-A2DE-C43F861B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25" y="301745"/>
            <a:ext cx="4527430" cy="428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4845A9-6FB1-0334-3791-2D46E8B3C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68083"/>
            <a:ext cx="10515600" cy="4908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9EC756-8723-D65B-3882-0C685F7C5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E3ABF-6F62-4C70-9777-A3E642A5FA80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A72FB2-8E60-B3B6-BDCC-D8EAC9F3E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11087" y="301746"/>
            <a:ext cx="2140788" cy="395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section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946717-3000-CA6C-4920-C83199A66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331847"/>
            <a:ext cx="5348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fld id="{D00040AB-FFC0-4BC0-AC76-C0A653A5545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47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CA0D5-C222-88FF-B6BE-9F59C5FE8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327" y="1406382"/>
            <a:ext cx="10603345" cy="2022618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编译原理与技术课程设计</a:t>
            </a:r>
            <a:br>
              <a:rPr lang="en-US" altLang="zh-CN" sz="4800" b="1" dirty="0"/>
            </a:br>
            <a:r>
              <a:rPr lang="en-US" altLang="zh-CN" sz="2000" b="1" dirty="0"/>
              <a:t>  </a:t>
            </a:r>
            <a:br>
              <a:rPr lang="en-US" altLang="zh-CN" sz="4800" b="1" dirty="0"/>
            </a:br>
            <a:r>
              <a:rPr lang="zh-CN" altLang="en-US" sz="6600" dirty="0"/>
              <a:t>验收汇报</a:t>
            </a:r>
            <a:endParaRPr lang="zh-CN" altLang="en-US" sz="4800" b="1" dirty="0"/>
          </a:p>
        </p:txBody>
      </p:sp>
      <p:sp>
        <p:nvSpPr>
          <p:cNvPr id="4" name="Google Shape;832;p30">
            <a:extLst>
              <a:ext uri="{FF2B5EF4-FFF2-40B4-BE49-F238E27FC236}">
                <a16:creationId xmlns:a16="http://schemas.microsoft.com/office/drawing/2014/main" id="{D610D581-F354-7F71-1571-B83B8D921516}"/>
              </a:ext>
            </a:extLst>
          </p:cNvPr>
          <p:cNvSpPr txBox="1">
            <a:spLocks/>
          </p:cNvSpPr>
          <p:nvPr/>
        </p:nvSpPr>
        <p:spPr>
          <a:xfrm>
            <a:off x="9581418" y="4530293"/>
            <a:ext cx="2327563" cy="1353271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400" b="1" dirty="0">
                <a:solidFill>
                  <a:schemeClr val="bg1"/>
                </a:solidFill>
                <a:latin typeface="Microsoft YaHei"/>
                <a:ea typeface="Microsoft YaHei"/>
              </a:rPr>
              <a:t>刘子彬、简旭锋、刘书恺</a:t>
            </a:r>
          </a:p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400" b="1" dirty="0">
                <a:solidFill>
                  <a:schemeClr val="bg1"/>
                </a:solidFill>
                <a:latin typeface="Microsoft YaHei"/>
                <a:ea typeface="Microsoft YaHei"/>
              </a:rPr>
              <a:t>向奎先、吴家宝、严云鹤</a:t>
            </a:r>
            <a:endParaRPr lang="en-US" altLang="zh-CN" sz="1400" b="1" dirty="0">
              <a:solidFill>
                <a:schemeClr val="bg1"/>
              </a:solidFill>
              <a:latin typeface="Microsoft YaHei"/>
              <a:ea typeface="Microsoft YaHei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en-US" altLang="zh-CN" sz="400" b="1" dirty="0">
                <a:solidFill>
                  <a:schemeClr val="bg1"/>
                </a:solidFill>
                <a:latin typeface="Microsoft YaHei"/>
                <a:ea typeface="Microsoft YaHei"/>
              </a:rPr>
              <a:t>  </a:t>
            </a:r>
          </a:p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en-US" altLang="en-US" sz="1600" b="1" dirty="0">
                <a:solidFill>
                  <a:schemeClr val="bg1"/>
                </a:solidFill>
                <a:latin typeface="Microsoft YaHei"/>
                <a:ea typeface="Microsoft YaHei"/>
              </a:rPr>
              <a:t>	2023.5.11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0337560A-E5D0-8E45-1E71-F5428E40BD3D}"/>
              </a:ext>
            </a:extLst>
          </p:cNvPr>
          <p:cNvSpPr txBox="1">
            <a:spLocks/>
          </p:cNvSpPr>
          <p:nvPr/>
        </p:nvSpPr>
        <p:spPr>
          <a:xfrm>
            <a:off x="3391199" y="3851418"/>
            <a:ext cx="5781964" cy="4709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PASCC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&gt;_ a Pascal-S to C Compiler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7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吴家宝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34B836-3FBB-E694-D184-D92C3BBCCC95}"/>
              </a:ext>
            </a:extLst>
          </p:cNvPr>
          <p:cNvSpPr/>
          <p:nvPr/>
        </p:nvSpPr>
        <p:spPr>
          <a:xfrm>
            <a:off x="1140125" y="1204666"/>
            <a:ext cx="4235440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测试模块</a:t>
            </a:r>
          </a:p>
        </p:txBody>
      </p:sp>
      <p:sp>
        <p:nvSpPr>
          <p:cNvPr id="7" name="内容占位符 10">
            <a:extLst>
              <a:ext uri="{FF2B5EF4-FFF2-40B4-BE49-F238E27FC236}">
                <a16:creationId xmlns:a16="http://schemas.microsoft.com/office/drawing/2014/main" id="{57B64D39-3F52-8233-F533-9A391430F7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0125" y="1949450"/>
            <a:ext cx="4235440" cy="188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CN" sz="18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+mn-ea"/>
              </a:rPr>
              <a:t>设计并实现自动化部署测试程序</a:t>
            </a:r>
            <a:endParaRPr lang="en-US" altLang="zh-CN" sz="18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基于 </a:t>
            </a:r>
            <a:r>
              <a:rPr lang="en-US" altLang="zh-CN" sz="1600" b="1" dirty="0" err="1">
                <a:latin typeface="+mn-ea"/>
              </a:rPr>
              <a:t>pytest</a:t>
            </a:r>
            <a:r>
              <a:rPr lang="en-US" altLang="zh-CN" sz="1600" b="1" dirty="0">
                <a:latin typeface="+mn-ea"/>
              </a:rPr>
              <a:t> </a:t>
            </a:r>
            <a:r>
              <a:rPr lang="zh-CN" altLang="en-US" sz="1600" b="1" dirty="0">
                <a:latin typeface="+mn-ea"/>
              </a:rPr>
              <a:t>的测试程序</a:t>
            </a:r>
            <a:endParaRPr lang="en-US" altLang="zh-CN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基于 </a:t>
            </a:r>
            <a:r>
              <a:rPr lang="en-US" altLang="zh-CN" sz="1600" b="1" dirty="0" err="1">
                <a:latin typeface="+mn-ea"/>
              </a:rPr>
              <a:t>Github</a:t>
            </a:r>
            <a:r>
              <a:rPr lang="en-US" altLang="zh-CN" sz="1600" b="1" dirty="0">
                <a:latin typeface="+mn-ea"/>
              </a:rPr>
              <a:t> Actions </a:t>
            </a:r>
            <a:r>
              <a:rPr lang="zh-CN" altLang="en-US" sz="1600" b="1" dirty="0">
                <a:latin typeface="+mn-ea"/>
              </a:rPr>
              <a:t>的自动化工作流</a:t>
            </a:r>
            <a:endParaRPr lang="en-US" altLang="zh-CN" sz="1600" b="1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635C12D-6CA4-EBE7-895B-4748E5086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3" y="4675452"/>
            <a:ext cx="9388654" cy="13945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A10F0F-AFAB-3125-07B3-806EDE23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499" y="1204666"/>
            <a:ext cx="5844060" cy="325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1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28A9A-2315-08B9-A98A-325FE95C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刘书恺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00D24D-1A86-01BB-CB32-A588382F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AA6AF-1EDF-F167-DB3E-60F5F8A7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18681D-B664-A708-250F-BDE40736C8CF}"/>
              </a:ext>
            </a:extLst>
          </p:cNvPr>
          <p:cNvSpPr/>
          <p:nvPr/>
        </p:nvSpPr>
        <p:spPr>
          <a:xfrm>
            <a:off x="1140124" y="1308483"/>
            <a:ext cx="4155775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更丰富的文法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3229161-8FED-39DB-13F5-5732AAEB4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4610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CF4F948E-4997-D44E-23B6-CB051CD9F1BF}"/>
              </a:ext>
            </a:extLst>
          </p:cNvPr>
          <p:cNvGraphicFramePr>
            <a:graphicFrameLocks noGrp="1"/>
          </p:cNvGraphicFramePr>
          <p:nvPr/>
        </p:nvGraphicFramePr>
        <p:xfrm>
          <a:off x="1140124" y="2390779"/>
          <a:ext cx="4210050" cy="2984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848">
                  <a:extLst>
                    <a:ext uri="{9D8B030D-6E8A-4147-A177-3AD203B41FA5}">
                      <a16:colId xmlns:a16="http://schemas.microsoft.com/office/drawing/2014/main" val="2488941938"/>
                    </a:ext>
                  </a:extLst>
                </a:gridCol>
                <a:gridCol w="1272276">
                  <a:extLst>
                    <a:ext uri="{9D8B030D-6E8A-4147-A177-3AD203B41FA5}">
                      <a16:colId xmlns:a16="http://schemas.microsoft.com/office/drawing/2014/main" val="697934052"/>
                    </a:ext>
                  </a:extLst>
                </a:gridCol>
                <a:gridCol w="1659926">
                  <a:extLst>
                    <a:ext uri="{9D8B030D-6E8A-4147-A177-3AD203B41FA5}">
                      <a16:colId xmlns:a16="http://schemas.microsoft.com/office/drawing/2014/main" val="1659667691"/>
                    </a:ext>
                  </a:extLst>
                </a:gridCol>
              </a:tblGrid>
              <a:tr h="746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文法来源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表达式总数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519811"/>
                  </a:ext>
                </a:extLst>
              </a:tr>
              <a:tr h="746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75020"/>
                  </a:ext>
                </a:extLst>
              </a:tr>
              <a:tr h="746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课本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</a:t>
                      </a:r>
                      <a:r>
                        <a:rPr lang="en-US" altLang="zh-CN" dirty="0"/>
                        <a:t>record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76338"/>
                  </a:ext>
                </a:extLst>
              </a:tr>
              <a:tr h="746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PASCC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</a:t>
                      </a:r>
                      <a:r>
                        <a:rPr lang="en-US" altLang="zh-CN" dirty="0"/>
                        <a:t>String</a:t>
                      </a:r>
                    </a:p>
                    <a:p>
                      <a:pPr algn="ctr"/>
                      <a:r>
                        <a:rPr lang="zh-CN" altLang="en-US" dirty="0"/>
                        <a:t>更加易用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86887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1172E17-1EB3-7C79-2B38-0B28482F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77" y="3092823"/>
            <a:ext cx="4837123" cy="2021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A46FA26-A4EC-E565-E00B-200F77D3C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40" y="1234403"/>
            <a:ext cx="4949585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7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28A9A-2315-08B9-A98A-325FE95C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刘书恺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00D24D-1A86-01BB-CB32-A588382F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AA6AF-1EDF-F167-DB3E-60F5F8A7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18681D-B664-A708-250F-BDE40736C8CF}"/>
              </a:ext>
            </a:extLst>
          </p:cNvPr>
          <p:cNvSpPr/>
          <p:nvPr/>
        </p:nvSpPr>
        <p:spPr>
          <a:xfrm>
            <a:off x="1140125" y="1341500"/>
            <a:ext cx="3346151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翻译方案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3229161-8FED-39DB-13F5-5732AAEB4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4610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15ED17-B505-6EAB-41F6-32DC45B624DA}"/>
              </a:ext>
            </a:extLst>
          </p:cNvPr>
          <p:cNvSpPr txBox="1"/>
          <p:nvPr/>
        </p:nvSpPr>
        <p:spPr>
          <a:xfrm>
            <a:off x="6274099" y="1862717"/>
            <a:ext cx="6096000" cy="363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重定义</a:t>
            </a:r>
            <a:r>
              <a:rPr lang="en-US" altLang="zh-CN" sz="2400" b="1" dirty="0">
                <a:latin typeface="+mn-ea"/>
              </a:rPr>
              <a:t>/</a:t>
            </a:r>
            <a:r>
              <a:rPr lang="zh-CN" altLang="en-US" sz="2400" b="1" dirty="0">
                <a:latin typeface="+mn-ea"/>
              </a:rPr>
              <a:t>未定义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数组上下界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左值检查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+mn-ea"/>
              </a:rPr>
              <a:t>Read &amp;&amp; Write </a:t>
            </a:r>
            <a:r>
              <a:rPr lang="zh-CN" altLang="en-US" sz="2400" b="1" dirty="0">
                <a:latin typeface="+mn-ea"/>
              </a:rPr>
              <a:t>类型检查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2B3D31-51A1-87FD-50DF-4F448F3FC413}"/>
              </a:ext>
            </a:extLst>
          </p:cNvPr>
          <p:cNvSpPr/>
          <p:nvPr/>
        </p:nvSpPr>
        <p:spPr>
          <a:xfrm>
            <a:off x="6724651" y="1358262"/>
            <a:ext cx="3475186" cy="5040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错误处理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C1E2F7-04C3-1511-57F2-5DE5256684EB}"/>
              </a:ext>
            </a:extLst>
          </p:cNvPr>
          <p:cNvSpPr txBox="1"/>
          <p:nvPr/>
        </p:nvSpPr>
        <p:spPr>
          <a:xfrm>
            <a:off x="791474" y="1895995"/>
            <a:ext cx="6096000" cy="363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节点属性传递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建立语法树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对符号表进行操作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完成一部分错误检查</a:t>
            </a:r>
          </a:p>
        </p:txBody>
      </p:sp>
    </p:spTree>
    <p:extLst>
      <p:ext uri="{BB962C8B-B14F-4D97-AF65-F5344CB8AC3E}">
        <p14:creationId xmlns:p14="http://schemas.microsoft.com/office/powerpoint/2010/main" val="352875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严云鹤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26" y="2117557"/>
            <a:ext cx="10618738" cy="385010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>
                <a:latin typeface="+mn-ea"/>
                <a:ea typeface="+mj-ea"/>
              </a:rPr>
              <a:t>语义分析</a:t>
            </a:r>
            <a:endParaRPr lang="en-US" altLang="zh-CN" sz="18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1400" b="1">
                <a:latin typeface="+mn-ea"/>
                <a:ea typeface="+mj-ea"/>
              </a:rPr>
              <a:t>parser.y</a:t>
            </a:r>
            <a:r>
              <a:rPr lang="zh-CN" altLang="en-US" sz="1400" b="1">
                <a:latin typeface="+mn-ea"/>
                <a:ea typeface="+mj-ea"/>
              </a:rPr>
              <a:t>的编写</a:t>
            </a:r>
            <a:endParaRPr lang="en-US" altLang="zh-CN" sz="1400" b="1">
              <a:latin typeface="+mn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>
                <a:latin typeface="+mn-ea"/>
                <a:ea typeface="+mj-ea"/>
              </a:rPr>
              <a:t>类型检查</a:t>
            </a:r>
            <a:endParaRPr lang="en-US" altLang="zh-CN" sz="18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基本检查方式的实现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表达式结果类型检查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复杂类型访问类型检查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函数</a:t>
            </a:r>
            <a:r>
              <a:rPr lang="en-US" altLang="zh-CN" sz="1400" b="1">
                <a:latin typeface="+mn-ea"/>
                <a:ea typeface="+mj-ea"/>
              </a:rPr>
              <a:t>/</a:t>
            </a:r>
            <a:r>
              <a:rPr lang="zh-CN" altLang="en-US" sz="1400" b="1">
                <a:latin typeface="+mn-ea"/>
                <a:ea typeface="+mj-ea"/>
              </a:rPr>
              <a:t>过程参数类型检查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语句限制类型检查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34B836-3FBB-E694-D184-D92C3BBCCC95}"/>
              </a:ext>
            </a:extLst>
          </p:cNvPr>
          <p:cNvSpPr/>
          <p:nvPr/>
        </p:nvSpPr>
        <p:spPr>
          <a:xfrm>
            <a:off x="1140125" y="1204667"/>
            <a:ext cx="3515002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+mj-ea"/>
                <a:ea typeface="+mj-ea"/>
              </a:rPr>
              <a:t>语法语义分析</a:t>
            </a:r>
            <a:r>
              <a:rPr lang="zh-CN" altLang="en-US" sz="2400" b="1" dirty="0">
                <a:latin typeface="+mj-ea"/>
                <a:ea typeface="+mj-ea"/>
              </a:rPr>
              <a:t>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B21DA-7047-0543-BEEE-6C532FF5F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62"/>
          <a:stretch/>
        </p:blipFill>
        <p:spPr>
          <a:xfrm>
            <a:off x="5286375" y="1204667"/>
            <a:ext cx="5505450" cy="2738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B70BA4-8DD4-E1E9-780F-E019D49D4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042609"/>
            <a:ext cx="6229349" cy="21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8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严云鹤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26" y="2117557"/>
            <a:ext cx="10618738" cy="385010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>
                <a:latin typeface="+mn-ea"/>
                <a:ea typeface="+mj-ea"/>
              </a:rPr>
              <a:t>语义分析</a:t>
            </a:r>
            <a:endParaRPr lang="en-US" altLang="zh-CN" sz="18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1400" b="1">
                <a:latin typeface="+mn-ea"/>
                <a:ea typeface="+mj-ea"/>
              </a:rPr>
              <a:t>parser.y</a:t>
            </a:r>
            <a:r>
              <a:rPr lang="zh-CN" altLang="en-US" sz="1400" b="1">
                <a:latin typeface="+mn-ea"/>
                <a:ea typeface="+mj-ea"/>
              </a:rPr>
              <a:t>的编写</a:t>
            </a:r>
            <a:endParaRPr lang="en-US" altLang="zh-CN" sz="1400" b="1">
              <a:latin typeface="+mn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>
                <a:latin typeface="+mn-ea"/>
                <a:ea typeface="+mj-ea"/>
              </a:rPr>
              <a:t>类型检查</a:t>
            </a:r>
            <a:endParaRPr lang="en-US" altLang="zh-CN" sz="18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基本检查方式的实现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表达式结果类型检查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复杂类型访问类型检查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函数</a:t>
            </a:r>
            <a:r>
              <a:rPr lang="en-US" altLang="zh-CN" sz="1400" b="1">
                <a:latin typeface="+mn-ea"/>
                <a:ea typeface="+mj-ea"/>
              </a:rPr>
              <a:t>/</a:t>
            </a:r>
            <a:r>
              <a:rPr lang="zh-CN" altLang="en-US" sz="1400" b="1">
                <a:latin typeface="+mn-ea"/>
                <a:ea typeface="+mj-ea"/>
              </a:rPr>
              <a:t>过程参数类型检查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语句限制类型检查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34B836-3FBB-E694-D184-D92C3BBCCC95}"/>
              </a:ext>
            </a:extLst>
          </p:cNvPr>
          <p:cNvSpPr/>
          <p:nvPr/>
        </p:nvSpPr>
        <p:spPr>
          <a:xfrm>
            <a:off x="1140125" y="1204667"/>
            <a:ext cx="3515002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+mj-ea"/>
                <a:ea typeface="+mj-ea"/>
              </a:rPr>
              <a:t>语法语义分析</a:t>
            </a:r>
            <a:r>
              <a:rPr lang="zh-CN" altLang="en-US" sz="2400" b="1" dirty="0">
                <a:latin typeface="+mj-ea"/>
                <a:ea typeface="+mj-ea"/>
              </a:rPr>
              <a:t>模块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DBB4D04-8269-0762-129E-3210FAD03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58"/>
          <a:stretch/>
        </p:blipFill>
        <p:spPr>
          <a:xfrm>
            <a:off x="4502324" y="2183146"/>
            <a:ext cx="7386314" cy="30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1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严云鹤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26" y="2117557"/>
            <a:ext cx="10618738" cy="385010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>
                <a:latin typeface="+mn-ea"/>
                <a:ea typeface="+mj-ea"/>
              </a:rPr>
              <a:t>语义分析</a:t>
            </a:r>
            <a:endParaRPr lang="en-US" altLang="zh-CN" sz="18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1400" b="1">
                <a:latin typeface="+mn-ea"/>
                <a:ea typeface="+mj-ea"/>
              </a:rPr>
              <a:t>parser.y</a:t>
            </a:r>
            <a:r>
              <a:rPr lang="zh-CN" altLang="en-US" sz="1400" b="1">
                <a:latin typeface="+mn-ea"/>
                <a:ea typeface="+mj-ea"/>
              </a:rPr>
              <a:t>的编写</a:t>
            </a:r>
            <a:endParaRPr lang="en-US" altLang="zh-CN" sz="1400" b="1">
              <a:latin typeface="+mn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>
                <a:latin typeface="+mn-ea"/>
                <a:ea typeface="+mj-ea"/>
              </a:rPr>
              <a:t>类型检查</a:t>
            </a:r>
            <a:endParaRPr lang="en-US" altLang="zh-CN" sz="18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基本检查方式的实现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表达式结果类型检查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复杂类型访问类型检查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函数</a:t>
            </a:r>
            <a:r>
              <a:rPr lang="en-US" altLang="zh-CN" sz="1400" b="1">
                <a:latin typeface="+mn-ea"/>
                <a:ea typeface="+mj-ea"/>
              </a:rPr>
              <a:t>/</a:t>
            </a:r>
            <a:r>
              <a:rPr lang="zh-CN" altLang="en-US" sz="1400" b="1">
                <a:latin typeface="+mn-ea"/>
                <a:ea typeface="+mj-ea"/>
              </a:rPr>
              <a:t>过程参数类型检查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>
                <a:latin typeface="+mn-ea"/>
                <a:ea typeface="+mj-ea"/>
              </a:rPr>
              <a:t>语句限制类型检查</a:t>
            </a:r>
            <a:endParaRPr lang="en-US" altLang="zh-CN" sz="1400" b="1">
              <a:latin typeface="+mn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34B836-3FBB-E694-D184-D92C3BBCCC95}"/>
              </a:ext>
            </a:extLst>
          </p:cNvPr>
          <p:cNvSpPr/>
          <p:nvPr/>
        </p:nvSpPr>
        <p:spPr>
          <a:xfrm>
            <a:off x="1140125" y="1204667"/>
            <a:ext cx="3515002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+mj-ea"/>
                <a:ea typeface="+mj-ea"/>
              </a:rPr>
              <a:t>语法语义分析</a:t>
            </a:r>
            <a:r>
              <a:rPr lang="zh-CN" altLang="en-US" sz="2400" b="1" dirty="0">
                <a:latin typeface="+mj-ea"/>
                <a:ea typeface="+mj-ea"/>
              </a:rPr>
              <a:t>模块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4FDE66-F443-A174-CAA6-E657B547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81" y="1781073"/>
            <a:ext cx="6393419" cy="32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5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个人工作说明 </a:t>
            </a:r>
            <a:r>
              <a:rPr lang="en-US" altLang="zh-CN" dirty="0">
                <a:sym typeface="+mn-ea"/>
              </a:rPr>
              <a:t>&gt;_ </a:t>
            </a:r>
            <a:r>
              <a:rPr lang="zh-CN" altLang="en-US" dirty="0">
                <a:sym typeface="+mn-ea"/>
              </a:rPr>
              <a:t>向奎先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1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485900" y="4610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>
            <p:custDataLst>
              <p:tags r:id="rId1"/>
            </p:custDataLst>
          </p:nvPr>
        </p:nvSpPr>
        <p:spPr>
          <a:xfrm>
            <a:off x="1374308" y="1067870"/>
            <a:ext cx="5257208" cy="5040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错误恢复</a:t>
            </a:r>
          </a:p>
        </p:txBody>
      </p:sp>
      <p:pic>
        <p:nvPicPr>
          <p:cNvPr id="60" name="图片 5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30135" y="1573530"/>
            <a:ext cx="2987040" cy="3924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66570" y="1798955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实现了</a:t>
            </a:r>
            <a:r>
              <a:rPr lang="en-US" altLang="zh-CN"/>
              <a:t>48</a:t>
            </a:r>
            <a:r>
              <a:rPr lang="zh-CN" altLang="en-US"/>
              <a:t>个错误中的</a:t>
            </a:r>
            <a:r>
              <a:rPr lang="en-US" altLang="zh-CN"/>
              <a:t>20</a:t>
            </a:r>
            <a:r>
              <a:rPr lang="zh-CN" altLang="en-US"/>
              <a:t>个语法错误的短语级恢复；</a:t>
            </a:r>
          </a:p>
          <a:p>
            <a:endParaRPr lang="en-US" altLang="zh-CN"/>
          </a:p>
          <a:p>
            <a:r>
              <a:rPr lang="zh-CN" altLang="en-US"/>
              <a:t>提供了类似</a:t>
            </a:r>
            <a:r>
              <a:rPr lang="en-US" altLang="zh-CN"/>
              <a:t>gcc</a:t>
            </a:r>
            <a:r>
              <a:rPr lang="zh-CN" altLang="en-US"/>
              <a:t>的友好的错误提示和定位；</a:t>
            </a:r>
          </a:p>
          <a:p>
            <a:endParaRPr lang="zh-CN" altLang="en-US"/>
          </a:p>
          <a:p>
            <a:r>
              <a:rPr lang="zh-CN" altLang="en-US"/>
              <a:t>为项目提供了</a:t>
            </a:r>
            <a:r>
              <a:rPr lang="en-US" altLang="zh-CN"/>
              <a:t>36</a:t>
            </a:r>
            <a:r>
              <a:rPr lang="zh-CN" altLang="en-US"/>
              <a:t>次</a:t>
            </a:r>
            <a:r>
              <a:rPr lang="en-US" altLang="zh-CN"/>
              <a:t>commit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66570" y="4014470"/>
            <a:ext cx="4145280" cy="24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8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错误恢复机制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2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485900" y="4610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3595" y="1390650"/>
            <a:ext cx="6031230" cy="1410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这里我给出一个例子来解释我们错误恢复的机制：</a:t>
            </a:r>
            <a:endParaRPr lang="en-US" altLang="zh-CN" b="1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忽略掉前置过程，当分析到分号之前，符号栈如图所示：错误恢复将分三个阶段完成。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6748780" y="1145540"/>
            <a:ext cx="4161155" cy="2044700"/>
            <a:chOff x="10959" y="5527"/>
            <a:chExt cx="6553" cy="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10959" y="6564"/>
              <a:ext cx="1580" cy="514"/>
              <a:chOff x="5353" y="2416"/>
              <a:chExt cx="1580" cy="514"/>
            </a:xfrm>
          </p:grpSpPr>
          <p:sp>
            <p:nvSpPr>
              <p:cNvPr id="25" name="矩形 24"/>
              <p:cNvSpPr/>
              <p:nvPr>
                <p:custDataLst>
                  <p:tags r:id="rId10"/>
                </p:custDataLst>
              </p:nvPr>
            </p:nvSpPr>
            <p:spPr>
              <a:xfrm>
                <a:off x="5353" y="2416"/>
                <a:ext cx="790" cy="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...</a:t>
                </a:r>
              </a:p>
            </p:txBody>
          </p:sp>
          <p:sp>
            <p:nvSpPr>
              <p:cNvPr id="26" name="矩形 25"/>
              <p:cNvSpPr/>
              <p:nvPr>
                <p:custDataLst>
                  <p:tags r:id="rId11"/>
                </p:custDataLst>
              </p:nvPr>
            </p:nvSpPr>
            <p:spPr>
              <a:xfrm>
                <a:off x="6143" y="2416"/>
                <a:ext cx="790" cy="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;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3148" y="5527"/>
              <a:ext cx="4364" cy="3220"/>
              <a:chOff x="12214" y="5351"/>
              <a:chExt cx="4364" cy="3220"/>
            </a:xfrm>
          </p:grpSpPr>
          <p:sp>
            <p:nvSpPr>
              <p:cNvPr id="38" name="矩形 37"/>
              <p:cNvSpPr/>
              <p:nvPr>
                <p:custDataLst>
                  <p:tags r:id="rId1"/>
                </p:custDataLst>
              </p:nvPr>
            </p:nvSpPr>
            <p:spPr>
              <a:xfrm>
                <a:off x="12216" y="5351"/>
                <a:ext cx="4359" cy="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term</a:t>
                </a:r>
              </a:p>
            </p:txBody>
          </p:sp>
          <p:sp>
            <p:nvSpPr>
              <p:cNvPr id="39" name="矩形 38"/>
              <p:cNvSpPr/>
              <p:nvPr>
                <p:custDataLst>
                  <p:tags r:id="rId2"/>
                </p:custDataLst>
              </p:nvPr>
            </p:nvSpPr>
            <p:spPr>
              <a:xfrm>
                <a:off x="12217" y="6261"/>
                <a:ext cx="4360" cy="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simple_expression</a:t>
                </a:r>
              </a:p>
            </p:txBody>
          </p:sp>
          <p:sp>
            <p:nvSpPr>
              <p:cNvPr id="40" name="矩形 39"/>
              <p:cNvSpPr/>
              <p:nvPr>
                <p:custDataLst>
                  <p:tags r:id="rId3"/>
                </p:custDataLst>
              </p:nvPr>
            </p:nvSpPr>
            <p:spPr>
              <a:xfrm>
                <a:off x="12220" y="6698"/>
                <a:ext cx="4358" cy="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(</a:t>
                </a:r>
              </a:p>
            </p:txBody>
          </p:sp>
          <p:sp>
            <p:nvSpPr>
              <p:cNvPr id="41" name="矩形 40"/>
              <p:cNvSpPr/>
              <p:nvPr>
                <p:custDataLst>
                  <p:tags r:id="rId4"/>
                </p:custDataLst>
              </p:nvPr>
            </p:nvSpPr>
            <p:spPr>
              <a:xfrm>
                <a:off x="12216" y="7171"/>
                <a:ext cx="4359" cy="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MULOP</a:t>
                </a:r>
              </a:p>
            </p:txBody>
          </p:sp>
          <p:sp>
            <p:nvSpPr>
              <p:cNvPr id="42" name="矩形 41"/>
              <p:cNvSpPr/>
              <p:nvPr>
                <p:custDataLst>
                  <p:tags r:id="rId5"/>
                </p:custDataLst>
              </p:nvPr>
            </p:nvSpPr>
            <p:spPr>
              <a:xfrm>
                <a:off x="12219" y="7644"/>
                <a:ext cx="4359" cy="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term</a:t>
                </a:r>
              </a:p>
            </p:txBody>
          </p:sp>
          <p:sp>
            <p:nvSpPr>
              <p:cNvPr id="43" name="矩形 42"/>
              <p:cNvSpPr/>
              <p:nvPr>
                <p:custDataLst>
                  <p:tags r:id="rId6"/>
                </p:custDataLst>
              </p:nvPr>
            </p:nvSpPr>
            <p:spPr>
              <a:xfrm>
                <a:off x="12217" y="8117"/>
                <a:ext cx="4361" cy="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...</a:t>
                </a:r>
              </a:p>
            </p:txBody>
          </p:sp>
          <p:sp>
            <p:nvSpPr>
              <p:cNvPr id="44" name="矩形 43"/>
              <p:cNvSpPr/>
              <p:nvPr>
                <p:custDataLst>
                  <p:tags r:id="rId7"/>
                </p:custDataLst>
              </p:nvPr>
            </p:nvSpPr>
            <p:spPr>
              <a:xfrm>
                <a:off x="12216" y="5794"/>
                <a:ext cx="4359" cy="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PLUS</a:t>
                </a:r>
              </a:p>
            </p:txBody>
          </p:sp>
          <p:sp>
            <p:nvSpPr>
              <p:cNvPr id="45" name="矩形 44"/>
              <p:cNvSpPr/>
              <p:nvPr>
                <p:custDataLst>
                  <p:tags r:id="rId8"/>
                </p:custDataLst>
              </p:nvPr>
            </p:nvSpPr>
            <p:spPr>
              <a:xfrm>
                <a:off x="12214" y="6245"/>
                <a:ext cx="4361" cy="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ym typeface="+mn-ea"/>
                  </a:rPr>
                  <a:t>simple_expression</a:t>
                </a:r>
                <a:endParaRPr lang="en-US" altLang="zh-CN"/>
              </a:p>
            </p:txBody>
          </p:sp>
          <p:sp>
            <p:nvSpPr>
              <p:cNvPr id="46" name="矩形 45"/>
              <p:cNvSpPr/>
              <p:nvPr>
                <p:custDataLst>
                  <p:tags r:id="rId9"/>
                </p:custDataLst>
              </p:nvPr>
            </p:nvSpPr>
            <p:spPr>
              <a:xfrm>
                <a:off x="12220" y="6261"/>
                <a:ext cx="4355" cy="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expression</a:t>
                </a:r>
              </a:p>
            </p:txBody>
          </p:sp>
        </p:grpSp>
      </p:grpSp>
      <p:sp>
        <p:nvSpPr>
          <p:cNvPr id="10" name="圆角矩形 9"/>
          <p:cNvSpPr/>
          <p:nvPr/>
        </p:nvSpPr>
        <p:spPr>
          <a:xfrm>
            <a:off x="1545590" y="3638550"/>
            <a:ext cx="3415030" cy="19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/>
              <a:t>program example;</a:t>
            </a:r>
          </a:p>
          <a:p>
            <a:pPr marL="0" lvl="0" indent="457200" algn="l">
              <a:buNone/>
            </a:pPr>
            <a:r>
              <a:rPr lang="zh-CN" altLang="en-US">
                <a:solidFill>
                  <a:schemeClr val="lt1"/>
                </a:solidFill>
              </a:rPr>
              <a:t>var x:integer;</a:t>
            </a:r>
          </a:p>
          <a:p>
            <a:pPr algn="l"/>
            <a:r>
              <a:rPr lang="zh-CN" altLang="en-US"/>
              <a:t>begin</a:t>
            </a:r>
          </a:p>
          <a:p>
            <a:pPr algn="l"/>
            <a:r>
              <a:rPr lang="zh-CN" altLang="en-US"/>
              <a:t>   x:= 1*(1+1</a:t>
            </a:r>
            <a:r>
              <a:rPr lang="zh-CN" altLang="en-US">
                <a:solidFill>
                  <a:srgbClr val="7030A0"/>
                </a:solidFill>
              </a:rPr>
              <a:t>;</a:t>
            </a:r>
          </a:p>
          <a:p>
            <a:pPr algn="l"/>
            <a:r>
              <a:rPr lang="zh-CN" altLang="en-US"/>
              <a:t>end.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738649" y="3528695"/>
            <a:ext cx="5970752" cy="214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/>
              <a:t>4,14:   </a:t>
            </a:r>
            <a:r>
              <a:rPr lang="zh-CN" altLang="en-US">
                <a:solidFill>
                  <a:srgbClr val="FF0000"/>
                </a:solidFill>
              </a:rPr>
              <a:t>error</a:t>
            </a:r>
            <a:r>
              <a:rPr lang="zh-CN" altLang="en-US"/>
              <a:t> : expected ')' before ';'</a:t>
            </a:r>
          </a:p>
          <a:p>
            <a:pPr algn="l"/>
            <a:r>
              <a:rPr lang="zh-CN" altLang="en-US"/>
              <a:t>4:      |    x:= 1*(1+1;</a:t>
            </a:r>
          </a:p>
          <a:p>
            <a:pPr algn="l"/>
            <a:r>
              <a:rPr lang="zh-CN" altLang="en-US"/>
              <a:t>        |              ^</a:t>
            </a:r>
          </a:p>
        </p:txBody>
      </p:sp>
    </p:spTree>
    <p:extLst>
      <p:ext uri="{BB962C8B-B14F-4D97-AF65-F5344CB8AC3E}">
        <p14:creationId xmlns:p14="http://schemas.microsoft.com/office/powerpoint/2010/main" val="2564305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错误恢复机制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485900" y="4610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57160" y="3397885"/>
            <a:ext cx="276796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term</a:t>
            </a:r>
          </a:p>
        </p:txBody>
      </p:sp>
      <p:sp>
        <p:nvSpPr>
          <p:cNvPr id="18" name="矩形 17"/>
          <p:cNvSpPr/>
          <p:nvPr/>
        </p:nvSpPr>
        <p:spPr>
          <a:xfrm>
            <a:off x="7757795" y="3975735"/>
            <a:ext cx="276860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simple_expression</a:t>
            </a:r>
          </a:p>
        </p:txBody>
      </p:sp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7759700" y="4253230"/>
            <a:ext cx="276733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(</a:t>
            </a: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7757160" y="4553585"/>
            <a:ext cx="276796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MULOP</a:t>
            </a:r>
          </a:p>
        </p:txBody>
      </p: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7759065" y="4853940"/>
            <a:ext cx="276796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term</a:t>
            </a: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7757795" y="5154295"/>
            <a:ext cx="276923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970905" y="3841115"/>
            <a:ext cx="1003300" cy="326390"/>
            <a:chOff x="5353" y="2416"/>
            <a:chExt cx="1580" cy="514"/>
          </a:xfrm>
        </p:grpSpPr>
        <p:sp>
          <p:nvSpPr>
            <p:cNvPr id="3" name="矩形 2"/>
            <p:cNvSpPr/>
            <p:nvPr/>
          </p:nvSpPr>
          <p:spPr>
            <a:xfrm>
              <a:off x="5353" y="2416"/>
              <a:ext cx="790" cy="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...</a:t>
              </a:r>
            </a:p>
          </p:txBody>
        </p:sp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6143" y="2416"/>
              <a:ext cx="790" cy="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;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201420" y="2850515"/>
            <a:ext cx="4064000" cy="2308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/>
          </a:p>
          <a:p>
            <a:r>
              <a:rPr lang="zh-CN" altLang="en-US" dirty="0"/>
              <a:t>现在当前的栈顶状态无法移进分号</a:t>
            </a:r>
          </a:p>
          <a:p>
            <a:pPr indent="457200"/>
            <a:r>
              <a:rPr lang="zh-CN" altLang="en-US" dirty="0"/>
              <a:t>进入阶段</a:t>
            </a:r>
            <a:r>
              <a:rPr lang="en-US" altLang="zh-CN" dirty="0"/>
              <a:t>1</a:t>
            </a:r>
            <a:r>
              <a:rPr lang="zh-CN" altLang="en-US" dirty="0"/>
              <a:t>：尽可能规约，希望规约到一个可以移进分号的状态。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757160" y="3679190"/>
            <a:ext cx="276796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PLUS</a:t>
            </a:r>
          </a:p>
        </p:txBody>
      </p:sp>
      <p:sp>
        <p:nvSpPr>
          <p:cNvPr id="14" name="矩形 13"/>
          <p:cNvSpPr/>
          <p:nvPr/>
        </p:nvSpPr>
        <p:spPr>
          <a:xfrm>
            <a:off x="7755890" y="3965575"/>
            <a:ext cx="276923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simple_expression</a:t>
            </a:r>
            <a:endParaRPr lang="en-US" altLang="zh-CN"/>
          </a:p>
        </p:txBody>
      </p:sp>
      <p:sp>
        <p:nvSpPr>
          <p:cNvPr id="17" name="矩形标注 16"/>
          <p:cNvSpPr/>
          <p:nvPr/>
        </p:nvSpPr>
        <p:spPr>
          <a:xfrm>
            <a:off x="3354705" y="1494790"/>
            <a:ext cx="4310380" cy="591820"/>
          </a:xfrm>
          <a:prstGeom prst="wedgeRectCallout">
            <a:avLst>
              <a:gd name="adj1" fmla="val 50690"/>
              <a:gd name="adj2" fmla="val 332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simple_expression:simple_expression PLUS term</a:t>
            </a:r>
          </a:p>
        </p:txBody>
      </p:sp>
      <p:sp>
        <p:nvSpPr>
          <p:cNvPr id="24" name="矩形标注 23"/>
          <p:cNvSpPr/>
          <p:nvPr>
            <p:custDataLst>
              <p:tags r:id="rId5"/>
            </p:custDataLst>
          </p:nvPr>
        </p:nvSpPr>
        <p:spPr>
          <a:xfrm>
            <a:off x="3354705" y="1494790"/>
            <a:ext cx="4310380" cy="591820"/>
          </a:xfrm>
          <a:prstGeom prst="wedgeRectCallout">
            <a:avLst>
              <a:gd name="adj1" fmla="val 50690"/>
              <a:gd name="adj2" fmla="val 332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expression:simple_expression</a:t>
            </a:r>
          </a:p>
        </p:txBody>
      </p:sp>
      <p:sp>
        <p:nvSpPr>
          <p:cNvPr id="27" name="矩形 26"/>
          <p:cNvSpPr/>
          <p:nvPr/>
        </p:nvSpPr>
        <p:spPr>
          <a:xfrm>
            <a:off x="7759700" y="3975735"/>
            <a:ext cx="276542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18631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2" grpId="0" animBg="1"/>
      <p:bldP spid="12" grpId="1" animBg="1"/>
      <p:bldP spid="14" grpId="0" animBg="1"/>
      <p:bldP spid="14" grpId="1" animBg="1"/>
      <p:bldP spid="14" grpId="2" animBg="1"/>
      <p:bldP spid="17" grpId="0" animBg="1"/>
      <p:bldP spid="17" grpId="1" animBg="1"/>
      <p:bldP spid="17" grpId="2" animBg="1"/>
      <p:bldP spid="24" grpId="0" bldLvl="0" animBg="1"/>
      <p:bldP spid="24" grpId="1" animBg="1"/>
      <p:bldP spid="27" grpId="0" bldLvl="0" animBg="1"/>
      <p:bldP spid="2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标注 23"/>
          <p:cNvSpPr/>
          <p:nvPr/>
        </p:nvSpPr>
        <p:spPr>
          <a:xfrm>
            <a:off x="3354705" y="1494790"/>
            <a:ext cx="4310380" cy="591820"/>
          </a:xfrm>
          <a:prstGeom prst="wedgeRectCallout">
            <a:avLst>
              <a:gd name="adj1" fmla="val 50690"/>
              <a:gd name="adj2" fmla="val 332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expression:simple_expression</a:t>
            </a:r>
          </a:p>
        </p:txBody>
      </p:sp>
      <p:sp>
        <p:nvSpPr>
          <p:cNvPr id="32" name="矩形 31"/>
          <p:cNvSpPr/>
          <p:nvPr/>
        </p:nvSpPr>
        <p:spPr>
          <a:xfrm>
            <a:off x="7757160" y="3965575"/>
            <a:ext cx="276733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error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错误恢复机制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485900" y="4610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759700" y="4253230"/>
            <a:ext cx="276733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(</a:t>
            </a: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7757160" y="4553585"/>
            <a:ext cx="276796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MULOP</a:t>
            </a:r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7759065" y="4853940"/>
            <a:ext cx="276796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term</a:t>
            </a:r>
          </a:p>
        </p:txBody>
      </p:sp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7757795" y="5154295"/>
            <a:ext cx="276923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39825" y="2545715"/>
            <a:ext cx="4253865" cy="2308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/>
              <a:t>现在当前的栈顶状态即不可以移进，也不可以规约。</a:t>
            </a:r>
          </a:p>
          <a:p>
            <a:pPr indent="457200"/>
            <a:r>
              <a:rPr lang="zh-CN" altLang="en-US"/>
              <a:t>这会在输入符号串的顶部压入一个</a:t>
            </a:r>
            <a:r>
              <a:rPr lang="en-US" altLang="zh-CN"/>
              <a:t>error</a:t>
            </a:r>
            <a:endParaRPr lang="zh-CN" altLang="en-US"/>
          </a:p>
          <a:p>
            <a:pPr indent="457200"/>
            <a:r>
              <a:rPr lang="zh-CN" altLang="en-US"/>
              <a:t>进入阶段</a:t>
            </a:r>
            <a:r>
              <a:rPr lang="en-US" altLang="zh-CN"/>
              <a:t>2</a:t>
            </a:r>
            <a:r>
              <a:rPr lang="zh-CN" altLang="en-US"/>
              <a:t>：弹栈，希望找到一个状态去移进</a:t>
            </a:r>
            <a:r>
              <a:rPr lang="en-US" altLang="zh-CN"/>
              <a:t>error</a:t>
            </a:r>
            <a:r>
              <a:rPr lang="zh-CN" altLang="en-US"/>
              <a:t>符号</a:t>
            </a:r>
          </a:p>
        </p:txBody>
      </p:sp>
      <p:sp>
        <p:nvSpPr>
          <p:cNvPr id="3" name="矩形 2"/>
          <p:cNvSpPr/>
          <p:nvPr/>
        </p:nvSpPr>
        <p:spPr>
          <a:xfrm>
            <a:off x="5484495" y="3841750"/>
            <a:ext cx="50165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986145" y="3841750"/>
            <a:ext cx="50165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;</a:t>
            </a:r>
          </a:p>
        </p:txBody>
      </p:sp>
      <p:sp>
        <p:nvSpPr>
          <p:cNvPr id="7" name="矩形 6"/>
          <p:cNvSpPr/>
          <p:nvPr/>
        </p:nvSpPr>
        <p:spPr>
          <a:xfrm>
            <a:off x="6501765" y="3841750"/>
            <a:ext cx="600075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error</a:t>
            </a:r>
          </a:p>
        </p:txBody>
      </p:sp>
      <p:sp>
        <p:nvSpPr>
          <p:cNvPr id="10" name="矩形 9"/>
          <p:cNvSpPr/>
          <p:nvPr/>
        </p:nvSpPr>
        <p:spPr>
          <a:xfrm>
            <a:off x="3434715" y="4705350"/>
            <a:ext cx="3116580" cy="417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factor: '(' error</a:t>
            </a:r>
          </a:p>
        </p:txBody>
      </p:sp>
      <p:sp>
        <p:nvSpPr>
          <p:cNvPr id="25" name="矩形 24"/>
          <p:cNvSpPr/>
          <p:nvPr/>
        </p:nvSpPr>
        <p:spPr>
          <a:xfrm>
            <a:off x="7759700" y="3965575"/>
            <a:ext cx="276733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exprssion</a:t>
            </a:r>
          </a:p>
        </p:txBody>
      </p:sp>
      <p:sp>
        <p:nvSpPr>
          <p:cNvPr id="33" name="矩形 32"/>
          <p:cNvSpPr/>
          <p:nvPr/>
        </p:nvSpPr>
        <p:spPr>
          <a:xfrm>
            <a:off x="7759700" y="4253230"/>
            <a:ext cx="276733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factor</a:t>
            </a:r>
          </a:p>
        </p:txBody>
      </p:sp>
    </p:spTree>
    <p:extLst>
      <p:ext uri="{BB962C8B-B14F-4D97-AF65-F5344CB8AC3E}">
        <p14:creationId xmlns:p14="http://schemas.microsoft.com/office/powerpoint/2010/main" val="176780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32" grpId="0" animBg="1"/>
      <p:bldP spid="32" grpId="1" animBg="1"/>
      <p:bldP spid="19" grpId="0" animBg="1"/>
      <p:bldP spid="7" grpId="0" animBg="1"/>
      <p:bldP spid="7" grpId="1" animBg="1"/>
      <p:bldP spid="10" grpId="0" animBg="1"/>
      <p:bldP spid="10" grpId="1" animBg="1"/>
      <p:bldP spid="25" grpId="0" bldLvl="0" animBg="1"/>
      <p:bldP spid="33" grpId="0" animBg="1"/>
      <p:bldP spid="3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0E39F-0932-421F-97E6-B5C64247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我们做了什么？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FD038-1073-3740-D35E-F62450246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25" y="2690850"/>
            <a:ext cx="3529216" cy="211271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功能完备的</a:t>
            </a:r>
            <a:r>
              <a:rPr lang="en-US" altLang="zh-CN" b="1" dirty="0">
                <a:latin typeface="+mj-ea"/>
                <a:ea typeface="+mj-ea"/>
              </a:rPr>
              <a:t>Pascal-S to</a:t>
            </a:r>
            <a:r>
              <a:rPr lang="zh-CN" altLang="en-US" b="1" dirty="0">
                <a:latin typeface="+mj-ea"/>
                <a:ea typeface="+mj-ea"/>
              </a:rPr>
              <a:t> </a:t>
            </a:r>
            <a:r>
              <a:rPr lang="en-US" altLang="zh-CN" b="1" dirty="0">
                <a:latin typeface="+mj-ea"/>
                <a:ea typeface="+mj-ea"/>
              </a:rPr>
              <a:t>C</a:t>
            </a:r>
            <a:r>
              <a:rPr lang="zh-CN" altLang="en-US" b="1" dirty="0">
                <a:latin typeface="+mj-ea"/>
                <a:ea typeface="+mj-ea"/>
              </a:rPr>
              <a:t>的编译器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zh-CN" altLang="en-US" b="1" dirty="0">
                <a:latin typeface="+mj-ea"/>
                <a:ea typeface="+mj-ea"/>
              </a:rPr>
              <a:t>拥有实时演算能力的在线编译平台</a:t>
            </a:r>
            <a:endParaRPr lang="en-US" altLang="zh-CN" b="1" dirty="0">
              <a:latin typeface="+mj-ea"/>
              <a:ea typeface="+mj-ea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9BC6A8-B8C1-E7CF-4D19-109FF38A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D4948CE2-19F8-29D1-147C-1923B4FA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163" y="1462771"/>
            <a:ext cx="5087978" cy="265157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F4C224-85EA-EA60-440A-1FF27AA4D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36"/>
          <a:stretch/>
        </p:blipFill>
        <p:spPr>
          <a:xfrm>
            <a:off x="6241260" y="2392523"/>
            <a:ext cx="5144598" cy="293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4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错误恢复机制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485900" y="4610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759700" y="4253230"/>
            <a:ext cx="276733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(</a:t>
            </a: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7757160" y="4553585"/>
            <a:ext cx="276796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MULOP</a:t>
            </a:r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7759065" y="4853940"/>
            <a:ext cx="276796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term</a:t>
            </a:r>
          </a:p>
        </p:txBody>
      </p:sp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7757795" y="5154295"/>
            <a:ext cx="276923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39825" y="2545715"/>
            <a:ext cx="4253865" cy="2308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/>
              <a:t>就这样，我们成功通过</a:t>
            </a:r>
            <a:r>
              <a:rPr lang="en-US" altLang="zh-CN"/>
              <a:t>error</a:t>
            </a:r>
            <a:r>
              <a:rPr lang="zh-CN" altLang="en-US"/>
              <a:t>产生式的方式对错误进行了恢复。</a:t>
            </a:r>
          </a:p>
          <a:p>
            <a:pPr indent="457200"/>
            <a:r>
              <a:rPr lang="zh-CN" altLang="en-US"/>
              <a:t>我们可以在规约后添加相应的语义动作，来执行报错等指令。</a:t>
            </a:r>
          </a:p>
        </p:txBody>
      </p:sp>
      <p:sp>
        <p:nvSpPr>
          <p:cNvPr id="3" name="矩形 2"/>
          <p:cNvSpPr/>
          <p:nvPr/>
        </p:nvSpPr>
        <p:spPr>
          <a:xfrm>
            <a:off x="5484495" y="3841750"/>
            <a:ext cx="50165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986145" y="3841750"/>
            <a:ext cx="50165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;</a:t>
            </a:r>
          </a:p>
        </p:txBody>
      </p:sp>
      <p:sp>
        <p:nvSpPr>
          <p:cNvPr id="10" name="矩形 9"/>
          <p:cNvSpPr/>
          <p:nvPr/>
        </p:nvSpPr>
        <p:spPr>
          <a:xfrm>
            <a:off x="3434715" y="4705350"/>
            <a:ext cx="3116580" cy="417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factor: '(' error</a:t>
            </a:r>
          </a:p>
        </p:txBody>
      </p:sp>
      <p:sp>
        <p:nvSpPr>
          <p:cNvPr id="33" name="矩形 32"/>
          <p:cNvSpPr/>
          <p:nvPr/>
        </p:nvSpPr>
        <p:spPr>
          <a:xfrm>
            <a:off x="7759700" y="4253230"/>
            <a:ext cx="276733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factor</a:t>
            </a:r>
          </a:p>
        </p:txBody>
      </p:sp>
      <p:sp>
        <p:nvSpPr>
          <p:cNvPr id="7" name="圆角矩形 10">
            <a:extLst>
              <a:ext uri="{FF2B5EF4-FFF2-40B4-BE49-F238E27FC236}">
                <a16:creationId xmlns:a16="http://schemas.microsoft.com/office/drawing/2014/main" id="{AFA473BA-73A9-E951-8ADC-5457C507CC0E}"/>
              </a:ext>
            </a:extLst>
          </p:cNvPr>
          <p:cNvSpPr/>
          <p:nvPr/>
        </p:nvSpPr>
        <p:spPr>
          <a:xfrm>
            <a:off x="5735320" y="1428432"/>
            <a:ext cx="5970752" cy="214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/>
              <a:t>4,14:   </a:t>
            </a:r>
            <a:r>
              <a:rPr lang="zh-CN" altLang="en-US">
                <a:solidFill>
                  <a:srgbClr val="FF0000"/>
                </a:solidFill>
              </a:rPr>
              <a:t>error</a:t>
            </a:r>
            <a:r>
              <a:rPr lang="zh-CN" altLang="en-US"/>
              <a:t> : expected ')' before ';'</a:t>
            </a:r>
          </a:p>
          <a:p>
            <a:pPr algn="l"/>
            <a:r>
              <a:rPr lang="zh-CN" altLang="en-US"/>
              <a:t>4:      |    x:= 1*(1+1;</a:t>
            </a:r>
          </a:p>
          <a:p>
            <a:pPr algn="l"/>
            <a:r>
              <a:rPr lang="zh-CN" altLang="en-US"/>
              <a:t>        |              ^</a:t>
            </a:r>
          </a:p>
        </p:txBody>
      </p:sp>
    </p:spTree>
    <p:extLst>
      <p:ext uri="{BB962C8B-B14F-4D97-AF65-F5344CB8AC3E}">
        <p14:creationId xmlns:p14="http://schemas.microsoft.com/office/powerpoint/2010/main" val="376165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25" y="331847"/>
            <a:ext cx="6553766" cy="398403"/>
          </a:xfrm>
        </p:spPr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简旭锋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56" y="1209964"/>
            <a:ext cx="5009768" cy="936077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latin typeface="+mj-ea"/>
                <a:ea typeface="+mj-ea"/>
              </a:rPr>
              <a:t>多符号表设计与实现：类型表</a:t>
            </a:r>
            <a:r>
              <a:rPr lang="en-US" altLang="zh-CN" sz="1800" b="1" dirty="0">
                <a:latin typeface="+mj-ea"/>
                <a:ea typeface="+mj-ea"/>
              </a:rPr>
              <a:t>+</a:t>
            </a:r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符号表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 descr="电脑软件截图&#10;&#10;描述已自动生成">
            <a:extLst>
              <a:ext uri="{FF2B5EF4-FFF2-40B4-BE49-F238E27FC236}">
                <a16:creationId xmlns:a16="http://schemas.microsoft.com/office/drawing/2014/main" id="{9B3D94BD-993B-408A-B455-3655A996C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81" y="1678002"/>
            <a:ext cx="7703237" cy="45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42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25" y="331847"/>
            <a:ext cx="6553766" cy="398403"/>
          </a:xfrm>
        </p:spPr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简旭锋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56" y="1209964"/>
            <a:ext cx="5009768" cy="936077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latin typeface="+mj-ea"/>
                <a:ea typeface="+mj-ea"/>
              </a:rPr>
              <a:t>多符号表设计与实现：</a:t>
            </a:r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类型表</a:t>
            </a:r>
            <a:r>
              <a:rPr lang="en-US" altLang="zh-CN" sz="1800" b="1" dirty="0">
                <a:latin typeface="+mj-ea"/>
                <a:ea typeface="+mj-ea"/>
              </a:rPr>
              <a:t>+</a:t>
            </a:r>
            <a:r>
              <a:rPr lang="zh-CN" altLang="en-US" sz="1800" b="1" dirty="0">
                <a:latin typeface="+mj-ea"/>
                <a:ea typeface="+mj-ea"/>
              </a:rPr>
              <a:t>符号表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11" name="图片 10" descr="电脑软件截图&#10;&#10;描述已自动生成">
            <a:extLst>
              <a:ext uri="{FF2B5EF4-FFF2-40B4-BE49-F238E27FC236}">
                <a16:creationId xmlns:a16="http://schemas.microsoft.com/office/drawing/2014/main" id="{9566C3E3-C15F-C812-6342-0E20E3EED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63" y="1753586"/>
            <a:ext cx="8097474" cy="43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0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25" y="331847"/>
            <a:ext cx="6553766" cy="398403"/>
          </a:xfrm>
        </p:spPr>
        <p:txBody>
          <a:bodyPr/>
          <a:lstStyle/>
          <a:p>
            <a:r>
              <a:rPr lang="zh-CN" altLang="en-US"/>
              <a:t>个人工作说明 </a:t>
            </a:r>
            <a:r>
              <a:rPr lang="en-US" altLang="zh-CN"/>
              <a:t>&gt;_ </a:t>
            </a:r>
            <a:r>
              <a:rPr lang="zh-CN" altLang="en-US"/>
              <a:t>简旭锋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成员工作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34" y="1200729"/>
            <a:ext cx="4059948" cy="1320800"/>
          </a:xfrm>
        </p:spPr>
        <p:txBody>
          <a:bodyPr>
            <a:normAutofit/>
          </a:bodyPr>
          <a:lstStyle/>
          <a:p>
            <a:r>
              <a:rPr lang="zh-CN" altLang="en-US" sz="1800" b="1">
                <a:latin typeface="+mj-ea"/>
                <a:ea typeface="+mj-ea"/>
              </a:rPr>
              <a:t>语法树设计与实现：继承与多态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13F2AB-A91A-AE3F-8550-F8997419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1681783"/>
            <a:ext cx="961505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16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25" y="331847"/>
            <a:ext cx="6553766" cy="398403"/>
          </a:xfrm>
        </p:spPr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简旭锋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4" y="1320269"/>
            <a:ext cx="3367473" cy="1320800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latin typeface="+mj-ea"/>
                <a:ea typeface="+mj-ea"/>
              </a:rPr>
              <a:t>标准库函数翻译</a:t>
            </a:r>
            <a:endParaRPr lang="en-US" altLang="zh-CN" sz="1800" b="1" dirty="0">
              <a:latin typeface="+mj-ea"/>
              <a:ea typeface="+mj-ea"/>
            </a:endParaRPr>
          </a:p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哈希表存储查询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E7E805-EE5D-8BD8-C73F-BF2B06F4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54" y="2248678"/>
            <a:ext cx="5735448" cy="38210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C9A809-E667-0CD2-084F-8FC4A4B6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38" y="1320269"/>
            <a:ext cx="4686981" cy="26733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A7685E-E507-4FB2-E15D-AAC79F72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51" y="4201073"/>
            <a:ext cx="4715168" cy="18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1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25" y="331847"/>
            <a:ext cx="6553766" cy="398403"/>
          </a:xfrm>
        </p:spPr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简旭锋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26" y="1311566"/>
            <a:ext cx="3999482" cy="1320800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latin typeface="+mj-ea"/>
                <a:ea typeface="+mj-ea"/>
              </a:rPr>
              <a:t>用户接口设计：</a:t>
            </a:r>
            <a:r>
              <a:rPr lang="en-US" altLang="zh-CN" sz="1800" b="1" dirty="0">
                <a:latin typeface="+mj-ea"/>
                <a:ea typeface="+mj-ea"/>
              </a:rPr>
              <a:t>CLI + </a:t>
            </a:r>
            <a:r>
              <a:rPr lang="en-US" altLang="zh-CN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WebServer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Argument Parser</a:t>
            </a:r>
            <a:endParaRPr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C45B13-2F16-8306-7279-13ABC1176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66"/>
          <a:stretch/>
        </p:blipFill>
        <p:spPr>
          <a:xfrm>
            <a:off x="664881" y="2090827"/>
            <a:ext cx="4073411" cy="3868411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5551C430-917B-632A-EEB3-A02228E3AA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9"/>
          <a:stretch/>
        </p:blipFill>
        <p:spPr>
          <a:xfrm>
            <a:off x="5362107" y="1971966"/>
            <a:ext cx="6165011" cy="1929520"/>
          </a:xfrm>
          <a:prstGeom prst="rect">
            <a:avLst/>
          </a:prstGeom>
        </p:spPr>
      </p:pic>
      <p:pic>
        <p:nvPicPr>
          <p:cNvPr id="13" name="图片 12" descr="图形用户界面, 文本&#10;&#10;描述已自动生成">
            <a:extLst>
              <a:ext uri="{FF2B5EF4-FFF2-40B4-BE49-F238E27FC236}">
                <a16:creationId xmlns:a16="http://schemas.microsoft.com/office/drawing/2014/main" id="{1A1676E7-AF86-F6F7-CB48-391C9E29D9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1"/>
          <a:stretch/>
        </p:blipFill>
        <p:spPr>
          <a:xfrm>
            <a:off x="5362108" y="4215406"/>
            <a:ext cx="6165011" cy="17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0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25" y="331847"/>
            <a:ext cx="6553766" cy="398403"/>
          </a:xfrm>
        </p:spPr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简旭锋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26" y="1311566"/>
            <a:ext cx="3999482" cy="1320800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latin typeface="+mj-ea"/>
                <a:ea typeface="+mj-ea"/>
              </a:rPr>
              <a:t>用户接口设计：</a:t>
            </a:r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CLI</a:t>
            </a:r>
            <a:r>
              <a:rPr lang="en-US" altLang="zh-CN" sz="1800" b="1" dirty="0">
                <a:latin typeface="+mj-ea"/>
                <a:ea typeface="+mj-ea"/>
              </a:rPr>
              <a:t> + </a:t>
            </a:r>
            <a:r>
              <a:rPr lang="en-US" altLang="zh-CN" sz="1800" b="1" dirty="0" err="1">
                <a:latin typeface="+mj-ea"/>
                <a:ea typeface="+mj-ea"/>
              </a:rPr>
              <a:t>WebServer</a:t>
            </a:r>
            <a:endParaRPr lang="en-US" altLang="zh-CN" sz="1800" b="1" dirty="0">
              <a:latin typeface="+mj-ea"/>
              <a:ea typeface="+mj-ea"/>
            </a:endParaRPr>
          </a:p>
          <a:p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Flask + Vue3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92F960-2551-6FA9-5E41-33E32752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27" y="2387064"/>
            <a:ext cx="4505954" cy="35247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163622-9ACA-97D6-F3A5-17F9FC85B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2236" r="6389"/>
          <a:stretch/>
        </p:blipFill>
        <p:spPr>
          <a:xfrm>
            <a:off x="5901554" y="1311566"/>
            <a:ext cx="5719665" cy="46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17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刘子彬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26" y="2117557"/>
            <a:ext cx="10618738" cy="385010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>
                <a:latin typeface="+mn-ea"/>
                <a:ea typeface="+mj-ea"/>
              </a:rPr>
              <a:t>通用形式</a:t>
            </a:r>
            <a:endParaRPr lang="en-US" altLang="zh-CN" sz="1800" b="1" dirty="0">
              <a:latin typeface="+mn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>
                <a:latin typeface="+mn-ea"/>
                <a:ea typeface="+mj-ea"/>
              </a:rPr>
              <a:t>属性值的传递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34B836-3FBB-E694-D184-D92C3BBCCC95}"/>
              </a:ext>
            </a:extLst>
          </p:cNvPr>
          <p:cNvSpPr/>
          <p:nvPr/>
        </p:nvSpPr>
        <p:spPr>
          <a:xfrm>
            <a:off x="1140125" y="1204667"/>
            <a:ext cx="3515002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代码生成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E408CA0-1938-0B0B-2834-C248BDF6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25" y="3387602"/>
            <a:ext cx="3924502" cy="19304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D417BC7-D4DA-2BC4-A17E-98FBA2E5C5EE}"/>
              </a:ext>
            </a:extLst>
          </p:cNvPr>
          <p:cNvSpPr txBox="1"/>
          <p:nvPr/>
        </p:nvSpPr>
        <p:spPr>
          <a:xfrm>
            <a:off x="1790158" y="5458215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AST</a:t>
            </a:r>
            <a:r>
              <a:rPr lang="zh-CN" altLang="en-US" dirty="0"/>
              <a:t> </a:t>
            </a:r>
            <a:r>
              <a:rPr lang="en-US" altLang="zh-CN" dirty="0"/>
              <a:t>node - </a:t>
            </a:r>
            <a:r>
              <a:rPr lang="zh-CN" altLang="en-US" dirty="0"/>
              <a:t>代码生成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32F9D5-DFCA-6DBD-4809-0A451506B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117" y="2752569"/>
            <a:ext cx="5721644" cy="1553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928DD4-9BE9-0985-268B-40E65C90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116" y="1362257"/>
            <a:ext cx="5721644" cy="9271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6D980E-8B00-8DAB-2912-13596D634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137" y="4740899"/>
            <a:ext cx="2965602" cy="64138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89724C4-0AE2-702C-821C-04F1CD524AB8}"/>
              </a:ext>
            </a:extLst>
          </p:cNvPr>
          <p:cNvSpPr txBox="1"/>
          <p:nvPr/>
        </p:nvSpPr>
        <p:spPr>
          <a:xfrm>
            <a:off x="7161303" y="5458215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AST</a:t>
            </a:r>
            <a:r>
              <a:rPr lang="zh-CN" altLang="en-US" dirty="0"/>
              <a:t> </a:t>
            </a:r>
            <a:r>
              <a:rPr lang="en-US" altLang="zh-CN" dirty="0"/>
              <a:t>node – </a:t>
            </a:r>
            <a:r>
              <a:rPr lang="zh-CN" altLang="en-US" dirty="0"/>
              <a:t>属性值传递</a:t>
            </a:r>
          </a:p>
        </p:txBody>
      </p:sp>
    </p:spTree>
    <p:extLst>
      <p:ext uri="{BB962C8B-B14F-4D97-AF65-F5344CB8AC3E}">
        <p14:creationId xmlns:p14="http://schemas.microsoft.com/office/powerpoint/2010/main" val="545229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刘子彬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26" y="2117557"/>
            <a:ext cx="10618738" cy="3850105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权值生成模块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结构生成模块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常量与变量声明生成模块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变量与函数名生成模块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过程与函数生成模块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主程序生成模块</a:t>
            </a:r>
            <a:endParaRPr lang="en-US" altLang="zh-CN" sz="14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34B836-3FBB-E694-D184-D92C3BBCCC95}"/>
              </a:ext>
            </a:extLst>
          </p:cNvPr>
          <p:cNvSpPr/>
          <p:nvPr/>
        </p:nvSpPr>
        <p:spPr>
          <a:xfrm>
            <a:off x="1140125" y="1204667"/>
            <a:ext cx="3515002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大样例生成器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B7CC75-D944-EF8D-FFB6-7B7E495DB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2" y="1124189"/>
            <a:ext cx="3365673" cy="47246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7832481-A189-8F37-515B-BC96264B4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" b="8599"/>
          <a:stretch/>
        </p:blipFill>
        <p:spPr>
          <a:xfrm>
            <a:off x="8634503" y="1124189"/>
            <a:ext cx="3124361" cy="47246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3EF7D7-4E20-F2C0-26CA-D1303C0174F8}"/>
              </a:ext>
            </a:extLst>
          </p:cNvPr>
          <p:cNvSpPr txBox="1"/>
          <p:nvPr/>
        </p:nvSpPr>
        <p:spPr>
          <a:xfrm>
            <a:off x="7024736" y="5873439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Pascal-S </a:t>
            </a:r>
            <a:r>
              <a:rPr lang="zh-CN" altLang="en-US" dirty="0"/>
              <a:t>大规模源程序</a:t>
            </a:r>
          </a:p>
        </p:txBody>
      </p:sp>
    </p:spTree>
    <p:extLst>
      <p:ext uri="{BB962C8B-B14F-4D97-AF65-F5344CB8AC3E}">
        <p14:creationId xmlns:p14="http://schemas.microsoft.com/office/powerpoint/2010/main" val="220597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刘子彬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E0B8AF-A6E6-113D-4768-919A75E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25" y="1803228"/>
            <a:ext cx="10618738" cy="3850105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权值生成模块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结构生成模块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常量与变量声明生成模块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变量与函数名生成模块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过程与函数生成模块</a:t>
            </a:r>
            <a:endParaRPr lang="en-US" altLang="zh-CN" sz="14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+mj-ea"/>
                <a:ea typeface="+mj-ea"/>
              </a:rPr>
              <a:t>主程序生成模块</a:t>
            </a:r>
            <a:endParaRPr lang="en-US" altLang="zh-CN" sz="14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34B836-3FBB-E694-D184-D92C3BBCCC95}"/>
              </a:ext>
            </a:extLst>
          </p:cNvPr>
          <p:cNvSpPr/>
          <p:nvPr/>
        </p:nvSpPr>
        <p:spPr>
          <a:xfrm>
            <a:off x="1140125" y="1204667"/>
            <a:ext cx="3515002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大样例生成器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78E4EB-D8CB-7082-C7FC-F53CDDDF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25" y="4165773"/>
            <a:ext cx="4399005" cy="21456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65406C-0894-2845-365B-C8D9E014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823" y="1145160"/>
            <a:ext cx="4642729" cy="29252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D6A439-8AD3-9F65-DE2A-9B8B10FE9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858" y="4235235"/>
            <a:ext cx="4216617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F63FC-16C2-4B22-DD1D-49030685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Pascal-S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CDADE4-97EC-9D87-7D06-A7E6F16F2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支持结构体类型</a:t>
            </a:r>
            <a:endParaRPr lang="en-US" altLang="zh-CN" sz="2400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type -&gt;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standrad_type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| array [ periods ] of type | </a:t>
            </a:r>
            <a:r>
              <a:rPr lang="en-US" altLang="zh-CN" sz="1600" b="1" dirty="0"/>
              <a:t>record </a:t>
            </a:r>
            <a:r>
              <a:rPr lang="en-US" altLang="zh-CN" sz="1600" b="1" dirty="0" err="1"/>
              <a:t>record_body</a:t>
            </a:r>
            <a:r>
              <a:rPr lang="en-US" altLang="zh-CN" sz="1600" b="1" dirty="0"/>
              <a:t> end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j-ea"/>
                <a:ea typeface="+mj-ea"/>
              </a:rPr>
              <a:t>支持自定义类型</a:t>
            </a:r>
            <a:endParaRPr lang="en-US" altLang="zh-CN" sz="2400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program_body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-&gt; </a:t>
            </a:r>
            <a:r>
              <a:rPr lang="en-US" altLang="zh-CN" sz="1800" b="1" dirty="0" err="1"/>
              <a:t>type_declarations</a:t>
            </a:r>
            <a:r>
              <a:rPr lang="en-US" altLang="zh-CN" sz="1800" b="1" dirty="0"/>
              <a:t> </a:t>
            </a:r>
          </a:p>
          <a:p>
            <a:pPr marL="457200" lvl="1" indent="0">
              <a:buNone/>
            </a:pPr>
            <a:r>
              <a:rPr lang="en-US" altLang="zh-CN" sz="1800" b="1" dirty="0" err="1"/>
              <a:t>type_declaration</a:t>
            </a:r>
            <a:r>
              <a:rPr lang="en-US" altLang="zh-CN" sz="1800" b="1" dirty="0"/>
              <a:t> -&gt; id = type</a:t>
            </a:r>
          </a:p>
          <a:p>
            <a:pPr marL="457200" lvl="1" indent="0">
              <a:buNone/>
            </a:pPr>
            <a:r>
              <a:rPr lang="sv-SE" altLang="zh-CN" sz="1800" dirty="0">
                <a:solidFill>
                  <a:schemeClr val="bg1">
                    <a:lumMod val="50000"/>
                  </a:schemeClr>
                </a:solidFill>
              </a:rPr>
              <a:t>var_declaration -&gt; id_list : type | </a:t>
            </a:r>
            <a:r>
              <a:rPr lang="sv-SE" altLang="zh-CN" sz="1800" b="1" dirty="0"/>
              <a:t>id_list : </a:t>
            </a:r>
            <a:r>
              <a:rPr lang="en-US" altLang="zh-CN" sz="1800" b="1" dirty="0"/>
              <a:t>id</a:t>
            </a:r>
            <a:r>
              <a:rPr lang="sv-SE" altLang="zh-CN" sz="1800" b="1" dirty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j-ea"/>
                <a:ea typeface="+mj-ea"/>
              </a:rPr>
              <a:t>支持更多语句</a:t>
            </a:r>
            <a:endParaRPr lang="en-US" altLang="zh-CN" sz="2400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statement -&gt; </a:t>
            </a:r>
            <a:r>
              <a:rPr lang="en-US" altLang="zh-CN" sz="1800" b="1" dirty="0"/>
              <a:t>case expression of </a:t>
            </a:r>
            <a:r>
              <a:rPr lang="en-US" altLang="zh-CN" sz="1800" b="1" dirty="0" err="1"/>
              <a:t>case_body</a:t>
            </a:r>
            <a:r>
              <a:rPr lang="en-US" altLang="zh-CN" sz="1800" b="1" dirty="0"/>
              <a:t> end </a:t>
            </a: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statement -&gt; </a:t>
            </a:r>
            <a:r>
              <a:rPr lang="en-US" altLang="zh-CN" sz="1800" b="1" dirty="0"/>
              <a:t>while expression do statement</a:t>
            </a: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statement -&gt; </a:t>
            </a:r>
            <a:r>
              <a:rPr lang="en-US" altLang="zh-CN" sz="1800" b="1" dirty="0"/>
              <a:t>repeat </a:t>
            </a:r>
            <a:r>
              <a:rPr lang="en-US" altLang="zh-CN" sz="1800" b="1" dirty="0" err="1"/>
              <a:t>statement_list</a:t>
            </a:r>
            <a:r>
              <a:rPr lang="en-US" altLang="zh-CN" sz="1800" b="1" dirty="0"/>
              <a:t> until expression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JetBrains Mono"/>
                <a:ea typeface="等线"/>
                <a:cs typeface="+mn-cs"/>
              </a:rPr>
              <a:t>statement -&gt; </a:t>
            </a:r>
            <a:r>
              <a:rPr lang="en-US" altLang="zh-CN" sz="1800" b="1" dirty="0">
                <a:solidFill>
                  <a:prstClr val="black"/>
                </a:solidFill>
                <a:latin typeface="JetBrains Mono"/>
                <a:ea typeface="等线"/>
              </a:rPr>
              <a:t>READLN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等线"/>
                <a:cs typeface="+mn-cs"/>
              </a:rPr>
              <a:t> '('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等线"/>
                <a:cs typeface="+mn-cs"/>
              </a:rPr>
              <a:t>expression_list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等线"/>
                <a:cs typeface="+mn-cs"/>
              </a:rPr>
              <a:t> ')’ | READLN '(' ')'  | READLN</a:t>
            </a:r>
            <a:endParaRPr lang="en-US" altLang="zh-CN" sz="1800" b="1" dirty="0"/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statement -&gt; </a:t>
            </a:r>
            <a:r>
              <a:rPr lang="en-US" altLang="zh-CN" sz="1800" b="1" dirty="0"/>
              <a:t>WRITELN '(' </a:t>
            </a:r>
            <a:r>
              <a:rPr lang="en-US" altLang="zh-CN" sz="1800" b="1" dirty="0" err="1"/>
              <a:t>expression_list</a:t>
            </a:r>
            <a:r>
              <a:rPr lang="en-US" altLang="zh-CN" sz="1800" b="1" dirty="0"/>
              <a:t> ')' | WRITELN '(' ')'  | WRITELN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B6E856-BF71-D59C-9A46-2D4507D9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33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F63FC-16C2-4B22-DD1D-49030685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Pascal-S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CDADE4-97EC-9D87-7D06-A7E6F16F2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支持字符串</a:t>
            </a:r>
            <a:endParaRPr lang="en-US" altLang="zh-CN" sz="2400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expression -&gt; </a:t>
            </a:r>
            <a:r>
              <a:rPr lang="en-US" altLang="zh-CN" sz="1600" b="1" dirty="0" err="1"/>
              <a:t>str_expression</a:t>
            </a:r>
            <a:endParaRPr lang="en-US" altLang="zh-CN" sz="1600" b="1" dirty="0"/>
          </a:p>
          <a:p>
            <a:pPr marL="457200" lvl="1" indent="0">
              <a:buNone/>
            </a:pPr>
            <a:r>
              <a:rPr lang="fr-FR" altLang="zh-CN" sz="1600" b="1" dirty="0"/>
              <a:t>str_expression -&gt; STRING_</a:t>
            </a:r>
          </a:p>
          <a:p>
            <a:pPr marL="457200" lvl="1" indent="0">
              <a:buNone/>
            </a:pPr>
            <a:r>
              <a:rPr lang="fr-FR" altLang="zh-CN" sz="1600" b="1" dirty="0"/>
              <a:t>str_expression -&gt; str_expression PLUS STRING_ </a:t>
            </a:r>
          </a:p>
          <a:p>
            <a:pPr marL="457200" lvl="1" indent="0">
              <a:buNone/>
            </a:pPr>
            <a:r>
              <a:rPr lang="fr-FR" altLang="zh-CN" sz="1600" b="1" dirty="0"/>
              <a:t>str_expression -&gt; str_expression PLUS CHAR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j-ea"/>
                <a:ea typeface="+mj-ea"/>
              </a:rPr>
              <a:t>支持所有标准库函数</a:t>
            </a:r>
            <a:endParaRPr lang="en-US" altLang="zh-CN" sz="2400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zh-CN" altLang="en-US" sz="1800" b="1" dirty="0"/>
              <a:t>支持</a:t>
            </a:r>
            <a:r>
              <a:rPr lang="en-US" altLang="zh-CN" sz="1800" b="1" dirty="0"/>
              <a:t>abs, </a:t>
            </a:r>
            <a:r>
              <a:rPr lang="en-US" altLang="zh-CN" sz="1800" b="1" dirty="0" err="1"/>
              <a:t>sqr</a:t>
            </a:r>
            <a:r>
              <a:rPr lang="en-US" altLang="zh-CN" sz="1800" b="1" dirty="0"/>
              <a:t>, odd, chr, </a:t>
            </a:r>
            <a:r>
              <a:rPr lang="en-US" altLang="zh-CN" sz="1800" b="1" dirty="0" err="1"/>
              <a:t>ord</a:t>
            </a:r>
            <a:r>
              <a:rPr lang="en-US" altLang="zh-CN" sz="1800" b="1" dirty="0"/>
              <a:t>, </a:t>
            </a:r>
            <a:r>
              <a:rPr lang="en-US" altLang="zh-CN" sz="1800" b="1" dirty="0" err="1"/>
              <a:t>succ</a:t>
            </a:r>
            <a:r>
              <a:rPr lang="en-US" altLang="zh-CN" sz="1800" b="1" dirty="0"/>
              <a:t>, pred, round, </a:t>
            </a:r>
            <a:r>
              <a:rPr lang="en-US" altLang="zh-CN" sz="1800" b="1" dirty="0" err="1"/>
              <a:t>trunc</a:t>
            </a:r>
            <a:r>
              <a:rPr lang="en-US" altLang="zh-CN" sz="1800" b="1" dirty="0"/>
              <a:t>, sin, cos, exp, ln, sqrt, arctan, </a:t>
            </a:r>
            <a:r>
              <a:rPr lang="en-US" altLang="zh-CN" sz="1800" b="1" dirty="0" err="1"/>
              <a:t>eof</a:t>
            </a:r>
            <a:r>
              <a:rPr lang="en-US" altLang="zh-CN" sz="1800" b="1" dirty="0"/>
              <a:t>, </a:t>
            </a:r>
            <a:r>
              <a:rPr lang="en-US" altLang="zh-CN" sz="1800" b="1" dirty="0" err="1"/>
              <a:t>eoln</a:t>
            </a:r>
            <a:endParaRPr lang="sv-SE" altLang="zh-CN" sz="1800" b="1" dirty="0"/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j-ea"/>
                <a:ea typeface="+mj-ea"/>
              </a:rPr>
              <a:t> MORE</a:t>
            </a:r>
          </a:p>
          <a:p>
            <a:pPr marL="457200" lvl="1" indent="0">
              <a:buNone/>
            </a:pPr>
            <a:r>
              <a:rPr lang="en-US" altLang="zh-CN" sz="1600" b="1" dirty="0" err="1"/>
              <a:t>updown</a:t>
            </a:r>
            <a:r>
              <a:rPr lang="en-US" altLang="zh-CN" sz="1600" b="1" dirty="0"/>
              <a:t> -&gt; to | </a:t>
            </a:r>
            <a:r>
              <a:rPr lang="en-US" altLang="zh-CN" sz="1600" b="1" dirty="0" err="1"/>
              <a:t>downto</a:t>
            </a:r>
            <a:r>
              <a:rPr lang="en-US" altLang="zh-CN" sz="1800" dirty="0"/>
              <a:t> </a:t>
            </a:r>
          </a:p>
          <a:p>
            <a:pPr marL="457200" lvl="1" indent="0">
              <a:buNone/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unsigned_const_variable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-&gt; </a:t>
            </a:r>
            <a:r>
              <a:rPr lang="en-US" altLang="zh-CN" sz="1600" b="1" dirty="0"/>
              <a:t>true | false </a:t>
            </a:r>
          </a:p>
          <a:p>
            <a:pPr marL="457200" lvl="1" indent="0">
              <a:buNone/>
            </a:pPr>
            <a:r>
              <a:rPr lang="sv-SE" altLang="zh-CN" sz="1600" dirty="0">
                <a:solidFill>
                  <a:schemeClr val="bg1">
                    <a:lumMod val="50000"/>
                  </a:schemeClr>
                </a:solidFill>
              </a:rPr>
              <a:t>var_declaration -&gt; </a:t>
            </a:r>
            <a:r>
              <a:rPr lang="sv-SE" altLang="zh-CN" sz="1600" b="1" dirty="0"/>
              <a:t>var_declaration ';' id_list ':' ID</a:t>
            </a:r>
          </a:p>
          <a:p>
            <a:pPr marL="457200" lvl="1" indent="0">
              <a:buNone/>
            </a:pPr>
            <a:r>
              <a:rPr lang="en-US" altLang="zh-CN" sz="1600" b="1" dirty="0"/>
              <a:t>(...)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B6E856-BF71-D59C-9A46-2D4507D9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5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D1C7A-A0D4-D26E-6E4D-3B65135B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格式化的</a:t>
            </a:r>
            <a:r>
              <a:rPr lang="en-US" altLang="zh-CN" dirty="0"/>
              <a:t>C</a:t>
            </a:r>
            <a:r>
              <a:rPr lang="zh-CN" altLang="en-US" dirty="0"/>
              <a:t>语言代码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E1CAB-853C-8839-7314-1E25DAD6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8061A-683A-20CA-40DF-8988FB07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Output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4CEF8F-1145-69A8-C118-9FEF0312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09" y="1317549"/>
            <a:ext cx="4457929" cy="44960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A0E709-11CD-2B53-1E6B-38731B593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174" y="1317549"/>
            <a:ext cx="3039826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D1C7A-A0D4-D26E-6E4D-3B65135B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自动化</a:t>
            </a:r>
            <a:r>
              <a:rPr lang="en-US" altLang="zh-CN" dirty="0" err="1"/>
              <a:t>pytest</a:t>
            </a:r>
            <a:r>
              <a:rPr lang="zh-CN" altLang="en-US" dirty="0"/>
              <a:t>测试平台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E1CAB-853C-8839-7314-1E25DAD6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8061A-683A-20CA-40DF-8988FB07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Output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0DC603-A68C-F614-0397-A9D05744F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937" y="1152292"/>
            <a:ext cx="6741869" cy="32712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FC53BC-D648-8589-B651-C05EE170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11" y="4776046"/>
            <a:ext cx="6795595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D1C7A-A0D4-D26E-6E4D-3B65135B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多样的运行方式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E1CAB-853C-8839-7314-1E25DAD6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8061A-683A-20CA-40DF-8988FB07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Output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04FE37-D05E-9186-2CFD-26C929CD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81" y="1816925"/>
            <a:ext cx="6801186" cy="39901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2B5CA3-27A5-C8EA-EABB-2662C288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838" y="1816924"/>
            <a:ext cx="4290800" cy="39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2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吴家宝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34B836-3FBB-E694-D184-D92C3BBCCC95}"/>
              </a:ext>
            </a:extLst>
          </p:cNvPr>
          <p:cNvSpPr/>
          <p:nvPr/>
        </p:nvSpPr>
        <p:spPr>
          <a:xfrm>
            <a:off x="1140125" y="1204667"/>
            <a:ext cx="3838275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词法分析模块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CA132BDD-B535-3391-4A8A-EDEC2BC998E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0125" y="1819563"/>
            <a:ext cx="6929582" cy="4048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>
                <a:latin typeface="+mn-ea"/>
              </a:rPr>
              <a:t>基于</a:t>
            </a:r>
            <a:r>
              <a:rPr lang="en-US" altLang="zh-CN" sz="1800" b="1" dirty="0">
                <a:latin typeface="+mn-ea"/>
              </a:rPr>
              <a:t>PPT</a:t>
            </a:r>
            <a:r>
              <a:rPr lang="zh-CN" altLang="en-US" sz="1800" b="1" dirty="0">
                <a:latin typeface="+mn-ea"/>
              </a:rPr>
              <a:t>中词法约定并做一定扩展</a:t>
            </a:r>
            <a:endParaRPr lang="en-US" altLang="zh-CN" sz="18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关键字  </a:t>
            </a:r>
            <a:endParaRPr lang="en-US" altLang="zh-CN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标识符  字符  注释</a:t>
            </a:r>
            <a:endParaRPr lang="en-US" altLang="zh-CN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字符串</a:t>
            </a:r>
            <a:endParaRPr lang="en-US" altLang="zh-CN" sz="16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800" b="1" dirty="0">
                <a:latin typeface="+mn-ea"/>
              </a:rPr>
              <a:t>具备一定的错误处理和恢复能力</a:t>
            </a:r>
            <a:endParaRPr lang="en-US" altLang="zh-CN" sz="18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非法字符错误</a:t>
            </a:r>
            <a:endParaRPr lang="en-US" altLang="zh-CN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非法字符常量错误</a:t>
            </a:r>
            <a:endParaRPr lang="en-US" altLang="zh-CN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非法字符串常量错误</a:t>
            </a:r>
            <a:endParaRPr lang="en-US" altLang="zh-CN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未闭合错误</a:t>
            </a:r>
            <a:endParaRPr lang="en-US" altLang="zh-CN" sz="16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05E5A6-E894-B0E3-7AA4-778A629E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59" y="4227033"/>
            <a:ext cx="6880760" cy="19512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C52F90-DDBF-4107-3DD2-89B344CE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882" y="1662901"/>
            <a:ext cx="4541914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0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0472E-FC2C-72C0-5B08-0188422B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个人工作说明 </a:t>
            </a:r>
            <a:r>
              <a:rPr lang="en-US" altLang="zh-CN" dirty="0"/>
              <a:t>&gt;_ </a:t>
            </a:r>
            <a:r>
              <a:rPr lang="zh-CN" altLang="en-US" dirty="0"/>
              <a:t>吴家宝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48C1-29F5-7D87-B915-B73A6B2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040AB-FFC0-4BC0-AC76-C0A653A5545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DE4FD-B75A-3CC6-8514-9FB2B4E5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成员工作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34B836-3FBB-E694-D184-D92C3BBCCC95}"/>
              </a:ext>
            </a:extLst>
          </p:cNvPr>
          <p:cNvSpPr/>
          <p:nvPr/>
        </p:nvSpPr>
        <p:spPr>
          <a:xfrm>
            <a:off x="1431985" y="1183491"/>
            <a:ext cx="10213675" cy="50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测试模块</a:t>
            </a:r>
          </a:p>
        </p:txBody>
      </p:sp>
      <p:sp>
        <p:nvSpPr>
          <p:cNvPr id="7" name="内容占位符 10">
            <a:extLst>
              <a:ext uri="{FF2B5EF4-FFF2-40B4-BE49-F238E27FC236}">
                <a16:creationId xmlns:a16="http://schemas.microsoft.com/office/drawing/2014/main" id="{9AE7A1B5-99A7-12FE-0300-E473F1D664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31984" y="1949450"/>
            <a:ext cx="10213675" cy="372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+mn-ea"/>
              </a:rPr>
              <a:t>编写正确性测试用例</a:t>
            </a:r>
            <a:endParaRPr lang="en-US" altLang="zh-CN" sz="18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effectLst/>
                <a:latin typeface="+mn-ea"/>
              </a:rPr>
              <a:t>根据 </a:t>
            </a:r>
            <a:r>
              <a:rPr lang="en-US" altLang="zh-CN" sz="1600" b="1" dirty="0">
                <a:effectLst/>
                <a:latin typeface="+mn-ea"/>
              </a:rPr>
              <a:t>Pascal-S </a:t>
            </a:r>
            <a:r>
              <a:rPr lang="zh-CN" altLang="en-US" sz="1600" b="1" dirty="0">
                <a:effectLst/>
                <a:latin typeface="+mn-ea"/>
              </a:rPr>
              <a:t>语言的功能，编写共 </a:t>
            </a:r>
            <a:r>
              <a:rPr lang="en-US" altLang="zh-CN" sz="1600" b="1" dirty="0">
                <a:effectLst/>
                <a:latin typeface="+mn-ea"/>
              </a:rPr>
              <a:t>9 </a:t>
            </a:r>
            <a:r>
              <a:rPr lang="zh-CN" altLang="en-US" sz="1600" b="1" dirty="0">
                <a:effectLst/>
                <a:latin typeface="+mn-ea"/>
              </a:rPr>
              <a:t>个单元测试用例</a:t>
            </a:r>
            <a:endParaRPr lang="en-US" altLang="zh-CN" sz="1600" b="1" dirty="0">
              <a:effectLst/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/>
              <a:t>按照</a:t>
            </a:r>
            <a:r>
              <a:rPr lang="en-US" altLang="zh-CN" sz="1600" b="1" dirty="0"/>
              <a:t>PPT</a:t>
            </a:r>
            <a:r>
              <a:rPr lang="zh-CN" altLang="en-US" sz="1600" b="1" dirty="0"/>
              <a:t>要求，编写快速排序程序，作为综合测试样例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+mn-ea"/>
              </a:rPr>
              <a:t>编写错误性测试用例</a:t>
            </a:r>
            <a:endParaRPr lang="en-US" altLang="zh-CN" sz="18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根据词法分析阶段的错误类型，编写共 </a:t>
            </a:r>
            <a:r>
              <a:rPr lang="en-US" altLang="zh-CN" sz="1600" b="1" dirty="0">
                <a:latin typeface="+mn-ea"/>
              </a:rPr>
              <a:t>5 </a:t>
            </a:r>
            <a:r>
              <a:rPr lang="zh-CN" altLang="en-US" sz="1600" b="1" dirty="0">
                <a:latin typeface="+mn-ea"/>
              </a:rPr>
              <a:t>个单元测试用例</a:t>
            </a:r>
            <a:endParaRPr lang="en-US" altLang="zh-CN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根据</a:t>
            </a:r>
            <a:r>
              <a:rPr lang="zh-CN" altLang="en-US" sz="1600" b="1" dirty="0">
                <a:effectLst/>
                <a:latin typeface="+mn-ea"/>
              </a:rPr>
              <a:t> </a:t>
            </a:r>
            <a:r>
              <a:rPr lang="en-US" altLang="zh-CN" sz="1600" b="1" i="1" dirty="0">
                <a:effectLst/>
                <a:latin typeface="+mn-ea"/>
              </a:rPr>
              <a:t>Pascal-S APPENDIX C: Explanations to Error Codes </a:t>
            </a:r>
            <a:r>
              <a:rPr lang="zh-CN" altLang="en-US" sz="1600" b="1" dirty="0">
                <a:effectLst/>
                <a:latin typeface="+mn-ea"/>
              </a:rPr>
              <a:t>中出现的错误类型，编写共 </a:t>
            </a:r>
            <a:r>
              <a:rPr lang="en-US" altLang="zh-CN" sz="1600" b="1" dirty="0">
                <a:effectLst/>
                <a:latin typeface="+mn-ea"/>
              </a:rPr>
              <a:t>48 </a:t>
            </a:r>
            <a:r>
              <a:rPr lang="zh-CN" altLang="en-US" sz="1600" b="1" dirty="0">
                <a:effectLst/>
                <a:latin typeface="+mn-ea"/>
              </a:rPr>
              <a:t>个</a:t>
            </a:r>
            <a:r>
              <a:rPr lang="zh-CN" altLang="en-US" sz="1600" b="1" dirty="0">
                <a:latin typeface="+mn-ea"/>
              </a:rPr>
              <a:t>单元测试用例</a:t>
            </a:r>
            <a:endParaRPr lang="en-US" altLang="zh-CN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整合上述错误类型，编写集成测试用例</a:t>
            </a:r>
            <a:endParaRPr lang="en-US" altLang="zh-CN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75515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JetBrains Mono"/>
        <a:ea typeface="微软雅黑"/>
        <a:cs typeface=""/>
      </a:majorFont>
      <a:minorFont>
        <a:latin typeface="JetBrains Mono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1234</Words>
  <Application>Microsoft Office PowerPoint</Application>
  <PresentationFormat>宽屏</PresentationFormat>
  <Paragraphs>289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微软雅黑</vt:lpstr>
      <vt:lpstr>JetBrains Mono</vt:lpstr>
      <vt:lpstr>Arial</vt:lpstr>
      <vt:lpstr>微软雅黑</vt:lpstr>
      <vt:lpstr>等线</vt:lpstr>
      <vt:lpstr>Office 主题​​</vt:lpstr>
      <vt:lpstr>编译原理与技术课程设计    验收汇报</vt:lpstr>
      <vt:lpstr>我们做了什么？</vt:lpstr>
      <vt:lpstr>我们的Pascal-S</vt:lpstr>
      <vt:lpstr>我们的Pascal-S</vt:lpstr>
      <vt:lpstr>格式化的C语言代码</vt:lpstr>
      <vt:lpstr>自动化pytest测试平台</vt:lpstr>
      <vt:lpstr>多样的运行方式</vt:lpstr>
      <vt:lpstr>个人工作说明 &gt;_ 吴家宝</vt:lpstr>
      <vt:lpstr>个人工作说明 &gt;_ 吴家宝</vt:lpstr>
      <vt:lpstr>个人工作说明 &gt;_ 吴家宝</vt:lpstr>
      <vt:lpstr>个人工作说明 &gt;_ 刘书恺</vt:lpstr>
      <vt:lpstr>个人工作说明 &gt;_ 刘书恺</vt:lpstr>
      <vt:lpstr>个人工作说明 &gt;_ 严云鹤</vt:lpstr>
      <vt:lpstr>个人工作说明 &gt;_ 严云鹤</vt:lpstr>
      <vt:lpstr>个人工作说明 &gt;_ 严云鹤</vt:lpstr>
      <vt:lpstr>个人工作说明 &gt;_ 向奎先</vt:lpstr>
      <vt:lpstr>错误恢复机制</vt:lpstr>
      <vt:lpstr>错误恢复机制</vt:lpstr>
      <vt:lpstr>错误恢复机制</vt:lpstr>
      <vt:lpstr>错误恢复机制</vt:lpstr>
      <vt:lpstr>个人工作说明 &gt;_ 简旭锋</vt:lpstr>
      <vt:lpstr>个人工作说明 &gt;_ 简旭锋</vt:lpstr>
      <vt:lpstr>个人工作说明 &gt;_ 简旭锋</vt:lpstr>
      <vt:lpstr>个人工作说明 &gt;_ 简旭锋</vt:lpstr>
      <vt:lpstr>个人工作说明 &gt;_ 简旭锋</vt:lpstr>
      <vt:lpstr>个人工作说明 &gt;_ 简旭锋</vt:lpstr>
      <vt:lpstr>个人工作说明 &gt;_ 刘子彬</vt:lpstr>
      <vt:lpstr>个人工作说明 &gt;_ 刘子彬</vt:lpstr>
      <vt:lpstr>个人工作说明 &gt;_ 刘子彬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编译原理与技术课程设计    中期汇报</dc:title>
  <dc:creator>XF Jian</dc:creator>
  <cp:lastModifiedBy>XF Jian</cp:lastModifiedBy>
  <cp:revision>10</cp:revision>
  <dcterms:created xsi:type="dcterms:W3CDTF">2023-03-29T05:47:13Z</dcterms:created>
  <dcterms:modified xsi:type="dcterms:W3CDTF">2023-05-11T09:11:12Z</dcterms:modified>
</cp:coreProperties>
</file>